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7"/>
  </p:notesMasterIdLst>
  <p:sldIdLst>
    <p:sldId id="257" r:id="rId2"/>
    <p:sldId id="258" r:id="rId3"/>
    <p:sldId id="259" r:id="rId4"/>
    <p:sldId id="260" r:id="rId5"/>
    <p:sldId id="262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321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25B38"/>
    <a:srgbClr val="DA0000"/>
    <a:srgbClr val="DE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1600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B7A2F2-5D4A-4D21-8585-F330D6752A90}" type="datetimeFigureOut">
              <a:rPr lang="en-US" smtClean="0"/>
              <a:pPr/>
              <a:t>8/27/2023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232BB4-4410-4F1A-BEE6-A76D6EF4A1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9453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232BB4-4410-4F1A-BEE6-A76D6EF4A160}" type="slidenum">
              <a:rPr lang="en-US" smtClean="0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1160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232BB4-4410-4F1A-BEE6-A76D6EF4A160}" type="slidenum">
              <a:rPr lang="en-US" smtClean="0"/>
              <a:pPr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9702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232BB4-4410-4F1A-BEE6-A76D6EF4A160}" type="slidenum">
              <a:rPr lang="en-US" smtClean="0"/>
              <a:pPr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6294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232BB4-4410-4F1A-BEE6-A76D6EF4A160}" type="slidenum">
              <a:rPr lang="en-US" smtClean="0"/>
              <a:pPr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5089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232BB4-4410-4F1A-BEE6-A76D6EF4A160}" type="slidenum">
              <a:rPr lang="en-US" smtClean="0"/>
              <a:pPr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2505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232BB4-4410-4F1A-BEE6-A76D6EF4A160}" type="slidenum">
              <a:rPr lang="en-US" smtClean="0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614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232BB4-4410-4F1A-BEE6-A76D6EF4A160}" type="slidenum">
              <a:rPr lang="en-US" smtClean="0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5055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232BB4-4410-4F1A-BEE6-A76D6EF4A160}" type="slidenum">
              <a:rPr lang="en-US" smtClean="0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9174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232BB4-4410-4F1A-BEE6-A76D6EF4A160}" type="slidenum">
              <a:rPr lang="en-US" smtClean="0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1900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232BB4-4410-4F1A-BEE6-A76D6EF4A160}" type="slidenum">
              <a:rPr lang="en-US" smtClean="0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1395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232BB4-4410-4F1A-BEE6-A76D6EF4A160}" type="slidenum">
              <a:rPr lang="en-US" smtClean="0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0473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232BB4-4410-4F1A-BEE6-A76D6EF4A160}" type="slidenum">
              <a:rPr lang="en-US" smtClean="0"/>
              <a:pPr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2006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232BB4-4410-4F1A-BEE6-A76D6EF4A160}" type="slidenum">
              <a:rPr lang="en-US" smtClean="0"/>
              <a:pPr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7951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6849C-654F-49B0-8618-B592292D3559}" type="datetimeFigureOut">
              <a:rPr lang="en-US" smtClean="0"/>
              <a:pPr/>
              <a:t>8/27/2023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87D76-732F-4029-ADC1-F5BAF5C60C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6849C-654F-49B0-8618-B592292D3559}" type="datetimeFigureOut">
              <a:rPr lang="en-US" smtClean="0"/>
              <a:pPr/>
              <a:t>8/27/2023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87D76-732F-4029-ADC1-F5BAF5C60C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6849C-654F-49B0-8618-B592292D3559}" type="datetimeFigureOut">
              <a:rPr lang="en-US" smtClean="0"/>
              <a:pPr/>
              <a:t>8/27/2023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87D76-732F-4029-ADC1-F5BAF5C60C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6849C-654F-49B0-8618-B592292D3559}" type="datetimeFigureOut">
              <a:rPr lang="en-US" smtClean="0"/>
              <a:pPr/>
              <a:t>8/27/2023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87D76-732F-4029-ADC1-F5BAF5C60C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6849C-654F-49B0-8618-B592292D3559}" type="datetimeFigureOut">
              <a:rPr lang="en-US" smtClean="0"/>
              <a:pPr/>
              <a:t>8/27/2023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87D76-732F-4029-ADC1-F5BAF5C60C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6849C-654F-49B0-8618-B592292D3559}" type="datetimeFigureOut">
              <a:rPr lang="en-US" smtClean="0"/>
              <a:pPr/>
              <a:t>8/27/2023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87D76-732F-4029-ADC1-F5BAF5C60C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6849C-654F-49B0-8618-B592292D3559}" type="datetimeFigureOut">
              <a:rPr lang="en-US" smtClean="0"/>
              <a:pPr/>
              <a:t>8/27/2023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87D76-732F-4029-ADC1-F5BAF5C60C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6849C-654F-49B0-8618-B592292D3559}" type="datetimeFigureOut">
              <a:rPr lang="en-US" smtClean="0"/>
              <a:pPr/>
              <a:t>8/27/2023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87D76-732F-4029-ADC1-F5BAF5C60C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6849C-654F-49B0-8618-B592292D3559}" type="datetimeFigureOut">
              <a:rPr lang="en-US" smtClean="0"/>
              <a:pPr/>
              <a:t>8/27/2023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87D76-732F-4029-ADC1-F5BAF5C60C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6849C-654F-49B0-8618-B592292D3559}" type="datetimeFigureOut">
              <a:rPr lang="en-US" smtClean="0"/>
              <a:pPr/>
              <a:t>8/27/2023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87D76-732F-4029-ADC1-F5BAF5C60C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6849C-654F-49B0-8618-B592292D3559}" type="datetimeFigureOut">
              <a:rPr lang="en-US" smtClean="0"/>
              <a:pPr/>
              <a:t>8/27/2023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87D76-732F-4029-ADC1-F5BAF5C60C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D6849C-654F-49B0-8618-B592292D3559}" type="datetimeFigureOut">
              <a:rPr lang="en-US" smtClean="0"/>
              <a:pPr/>
              <a:t>8/27/2023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587D76-732F-4029-ADC1-F5BAF5C60C5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emf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16632"/>
            <a:ext cx="9144000" cy="1143000"/>
          </a:xfrm>
        </p:spPr>
        <p:txBody>
          <a:bodyPr anchor="ctr"/>
          <a:lstStyle/>
          <a:p>
            <a:pPr algn="l"/>
            <a:r>
              <a:rPr lang="sr-Cyrl-CS" b="1" dirty="0">
                <a:solidFill>
                  <a:schemeClr val="tx1"/>
                </a:solidFill>
                <a:latin typeface="Palatino Linotype" pitchFamily="18" charset="0"/>
              </a:rPr>
              <a:t>Модул </a:t>
            </a:r>
            <a:r>
              <a:rPr lang="en-US" b="1" dirty="0">
                <a:solidFill>
                  <a:schemeClr val="tx1"/>
                </a:solidFill>
                <a:latin typeface="Palatino Linotype" pitchFamily="18" charset="0"/>
              </a:rPr>
              <a:t>2</a:t>
            </a:r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endParaRPr lang="sr-Cyrl-CS" sz="4800" b="1" dirty="0">
              <a:latin typeface="Palatino Linotype" pitchFamily="18" charset="0"/>
            </a:endParaRPr>
          </a:p>
          <a:p>
            <a:pPr>
              <a:buFont typeface="Wingdings" pitchFamily="2" charset="2"/>
              <a:buNone/>
            </a:pPr>
            <a:endParaRPr lang="sr-Cyrl-CS" sz="4800" b="1" dirty="0">
              <a:latin typeface="Palatino Linotype" pitchFamily="18" charset="0"/>
            </a:endParaRPr>
          </a:p>
          <a:p>
            <a:pPr>
              <a:buFont typeface="Wingdings" pitchFamily="2" charset="2"/>
              <a:buNone/>
            </a:pPr>
            <a:endParaRPr lang="sr-Cyrl-CS" sz="4800" b="1" dirty="0">
              <a:latin typeface="Palatino Linotype" pitchFamily="18" charset="0"/>
            </a:endParaRPr>
          </a:p>
          <a:p>
            <a:pPr algn="r">
              <a:buFont typeface="Wingdings" pitchFamily="2" charset="2"/>
              <a:buNone/>
            </a:pPr>
            <a:endParaRPr lang="en-US" sz="4800" b="1" dirty="0">
              <a:latin typeface="Palatino Linotype" pitchFamily="18" charset="0"/>
            </a:endParaRPr>
          </a:p>
          <a:p>
            <a:pPr algn="r">
              <a:buFont typeface="Wingdings" pitchFamily="2" charset="2"/>
              <a:buNone/>
            </a:pPr>
            <a:r>
              <a:rPr lang="sr-Cyrl-CS" sz="4800" b="1" dirty="0">
                <a:latin typeface="Palatino Linotype" pitchFamily="18" charset="0"/>
              </a:rPr>
              <a:t>БАКТЕРИОЛОГИЈА </a:t>
            </a:r>
            <a:endParaRPr lang="en-US" sz="4800" b="1" dirty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rgbClr val="DA000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Cyrl-R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alatino Linotype" pitchFamily="18" charset="0"/>
                <a:ea typeface="+mj-ea"/>
                <a:cs typeface="+mj-cs"/>
              </a:rPr>
              <a:t>Структура бактерија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208823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sr-Cyrl-RS" sz="2800" b="1" dirty="0">
                <a:latin typeface="Palatino Linotype" pitchFamily="18" charset="0"/>
              </a:rPr>
              <a:t>Ћелијски зид </a:t>
            </a:r>
            <a:r>
              <a:rPr lang="en-US" sz="2800" b="1" dirty="0">
                <a:latin typeface="Palatino Linotype" pitchFamily="18" charset="0"/>
              </a:rPr>
              <a:t>G+</a:t>
            </a:r>
            <a:r>
              <a:rPr lang="sr-Cyrl-RS" sz="2800" b="1" dirty="0">
                <a:latin typeface="Palatino Linotype" pitchFamily="18" charset="0"/>
              </a:rPr>
              <a:t>бактерија</a:t>
            </a:r>
          </a:p>
          <a:p>
            <a:pPr algn="ctr">
              <a:buNone/>
            </a:pPr>
            <a:endParaRPr lang="sr-Cyrl-RS" sz="2800" b="1" dirty="0">
              <a:latin typeface="Palatino Linotype" pitchFamily="18" charset="0"/>
            </a:endParaRPr>
          </a:p>
          <a:p>
            <a:pPr algn="ctr">
              <a:buNone/>
            </a:pPr>
            <a:endParaRPr lang="sr-Cyrl-RS" sz="2800" b="1" dirty="0">
              <a:latin typeface="Palatino Linotype" pitchFamily="18" charset="0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1858094"/>
            <a:ext cx="5657850" cy="466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0" y="2090653"/>
            <a:ext cx="3563888" cy="3426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44000">
              <a:lnSpc>
                <a:spcPts val="2000"/>
              </a:lnSpc>
              <a:buFont typeface="Wingdings" pitchFamily="2" charset="2"/>
              <a:buChar char="§"/>
            </a:pPr>
            <a:r>
              <a:rPr lang="sr-Cyrl-RS" dirty="0">
                <a:latin typeface="Palatino Linotype" pitchFamily="18" charset="0"/>
              </a:rPr>
              <a:t>Пептидогликан (облик и механичка снага бактеријским ћелијама)</a:t>
            </a:r>
          </a:p>
          <a:p>
            <a:pPr marL="144000">
              <a:lnSpc>
                <a:spcPts val="2000"/>
              </a:lnSpc>
              <a:buFont typeface="Wingdings" pitchFamily="2" charset="2"/>
              <a:buChar char="§"/>
            </a:pPr>
            <a:endParaRPr lang="sr-Cyrl-RS" dirty="0">
              <a:latin typeface="Palatino Linotype" pitchFamily="18" charset="0"/>
            </a:endParaRPr>
          </a:p>
          <a:p>
            <a:pPr marL="144000">
              <a:lnSpc>
                <a:spcPts val="2000"/>
              </a:lnSpc>
              <a:buFont typeface="Wingdings" pitchFamily="2" charset="2"/>
              <a:buChar char="§"/>
            </a:pPr>
            <a:r>
              <a:rPr lang="sr-Cyrl-RS" dirty="0">
                <a:latin typeface="Palatino Linotype" pitchFamily="18" charset="0"/>
              </a:rPr>
              <a:t>Теихоинска киселина и липотеихоинска киселина</a:t>
            </a:r>
          </a:p>
          <a:p>
            <a:pPr marL="144000">
              <a:lnSpc>
                <a:spcPts val="2000"/>
              </a:lnSpc>
              <a:buFont typeface="Wingdings" pitchFamily="2" charset="2"/>
              <a:buChar char="§"/>
            </a:pPr>
            <a:endParaRPr lang="sr-Cyrl-RS" dirty="0">
              <a:latin typeface="Palatino Linotype" pitchFamily="18" charset="0"/>
            </a:endParaRPr>
          </a:p>
          <a:p>
            <a:pPr marL="144000">
              <a:lnSpc>
                <a:spcPts val="2000"/>
              </a:lnSpc>
              <a:buFont typeface="Wingdings" pitchFamily="2" charset="2"/>
              <a:buChar char="§"/>
            </a:pPr>
            <a:r>
              <a:rPr lang="sr-Cyrl-RS" dirty="0">
                <a:latin typeface="Palatino Linotype" pitchFamily="18" charset="0"/>
              </a:rPr>
              <a:t>Разарањем ћелијског зида (антибиотици) у изотоничној средини настају округле бактеријске ћелије - </a:t>
            </a:r>
            <a:r>
              <a:rPr lang="sr-Cyrl-RS" b="1" dirty="0">
                <a:latin typeface="Palatino Linotype" pitchFamily="18" charset="0"/>
              </a:rPr>
              <a:t>протопласти</a:t>
            </a:r>
          </a:p>
          <a:p>
            <a:pPr marL="144000">
              <a:lnSpc>
                <a:spcPts val="2000"/>
              </a:lnSpc>
              <a:buFont typeface="Wingdings" pitchFamily="2" charset="2"/>
              <a:buChar char="§"/>
            </a:pPr>
            <a:endParaRPr lang="sr-Cyrl-RS" b="1" dirty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rgbClr val="DA000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Cyrl-R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alatino Linotype" pitchFamily="18" charset="0"/>
                <a:ea typeface="+mj-ea"/>
                <a:cs typeface="+mj-cs"/>
              </a:rPr>
              <a:t>Структура бактерија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208823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sr-Cyrl-RS" sz="2800" b="1" dirty="0">
                <a:latin typeface="Palatino Linotype" pitchFamily="18" charset="0"/>
              </a:rPr>
              <a:t>Пептидогликан</a:t>
            </a:r>
          </a:p>
          <a:p>
            <a:pPr algn="ctr">
              <a:buNone/>
            </a:pPr>
            <a:endParaRPr lang="sr-Cyrl-RS" sz="2800" b="1" dirty="0">
              <a:latin typeface="Palatino Linotype" pitchFamily="18" charset="0"/>
            </a:endParaRPr>
          </a:p>
          <a:p>
            <a:pPr algn="ctr">
              <a:buNone/>
            </a:pPr>
            <a:endParaRPr lang="sr-Cyrl-RS" sz="2800" b="1" dirty="0">
              <a:latin typeface="Palatino Linotype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1844825"/>
            <a:ext cx="4283968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44000">
              <a:lnSpc>
                <a:spcPts val="2000"/>
              </a:lnSpc>
            </a:pPr>
            <a:r>
              <a:rPr lang="sr-Cyrl-RS" dirty="0">
                <a:latin typeface="Palatino Linotype" pitchFamily="18" charset="0"/>
              </a:rPr>
              <a:t>Јединствена структура прокариота</a:t>
            </a:r>
          </a:p>
          <a:p>
            <a:pPr marL="144000">
              <a:lnSpc>
                <a:spcPts val="2000"/>
              </a:lnSpc>
            </a:pPr>
            <a:endParaRPr lang="ru-RU" dirty="0">
              <a:latin typeface="Palatino Linotype" pitchFamily="18" charset="0"/>
            </a:endParaRPr>
          </a:p>
          <a:p>
            <a:pPr marL="144000">
              <a:lnSpc>
                <a:spcPts val="2000"/>
              </a:lnSpc>
            </a:pPr>
            <a:r>
              <a:rPr lang="ru-RU" b="1" dirty="0">
                <a:latin typeface="Palatino Linotype" pitchFamily="18" charset="0"/>
              </a:rPr>
              <a:t>Линеарни гликански ланац: </a:t>
            </a:r>
            <a:r>
              <a:rPr lang="ru-RU" dirty="0">
                <a:latin typeface="Palatino Linotype" pitchFamily="18" charset="0"/>
              </a:rPr>
              <a:t>два алтернативно везана шећера, а то су N-ацетилглукозамин и N-ацетилмураминска киселина. </a:t>
            </a:r>
          </a:p>
          <a:p>
            <a:pPr marL="144000">
              <a:lnSpc>
                <a:spcPts val="2000"/>
              </a:lnSpc>
            </a:pPr>
            <a:endParaRPr lang="ru-RU" dirty="0">
              <a:latin typeface="Palatino Linotype" pitchFamily="18" charset="0"/>
            </a:endParaRPr>
          </a:p>
          <a:p>
            <a:pPr marL="144000">
              <a:lnSpc>
                <a:spcPts val="2000"/>
              </a:lnSpc>
            </a:pPr>
            <a:r>
              <a:rPr lang="ru-RU" dirty="0">
                <a:latin typeface="Palatino Linotype" pitchFamily="18" charset="0"/>
              </a:rPr>
              <a:t>За сваку резидуу мураминске киселине је везан </a:t>
            </a:r>
            <a:r>
              <a:rPr lang="ru-RU" b="1" dirty="0">
                <a:latin typeface="Palatino Linotype" pitchFamily="18" charset="0"/>
              </a:rPr>
              <a:t>тетрапептид </a:t>
            </a:r>
          </a:p>
          <a:p>
            <a:pPr marL="144000">
              <a:lnSpc>
                <a:spcPts val="2000"/>
              </a:lnSpc>
            </a:pPr>
            <a:endParaRPr lang="ru-RU" b="1" dirty="0">
              <a:latin typeface="Palatino Linotype" pitchFamily="18" charset="0"/>
            </a:endParaRPr>
          </a:p>
          <a:p>
            <a:pPr marL="144000">
              <a:lnSpc>
                <a:spcPts val="2000"/>
              </a:lnSpc>
            </a:pPr>
            <a:r>
              <a:rPr lang="ru-RU" b="1" dirty="0">
                <a:latin typeface="Palatino Linotype" pitchFamily="18" charset="0"/>
              </a:rPr>
              <a:t>Пептидне везе </a:t>
            </a:r>
            <a:r>
              <a:rPr lang="ru-RU" dirty="0">
                <a:latin typeface="Palatino Linotype" pitchFamily="18" charset="0"/>
              </a:rPr>
              <a:t>између тетрапептида на два ланца унакрсно повезују гликанске ланце чиме се формира </a:t>
            </a:r>
            <a:r>
              <a:rPr lang="ru-RU" b="1" dirty="0">
                <a:latin typeface="Palatino Linotype" pitchFamily="18" charset="0"/>
              </a:rPr>
              <a:t>тродимензионални ригидни матрикс</a:t>
            </a:r>
            <a:r>
              <a:rPr lang="ru-RU" dirty="0">
                <a:latin typeface="Palatino Linotype" pitchFamily="18" charset="0"/>
              </a:rPr>
              <a:t>. </a:t>
            </a:r>
            <a:endParaRPr lang="sr-Cyrl-RS" dirty="0">
              <a:latin typeface="Palatino Linotype" pitchFamily="18" charset="0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63913" y="1772816"/>
            <a:ext cx="460057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1115616" y="5890046"/>
            <a:ext cx="65527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Cyrl-RS" b="1" dirty="0">
                <a:solidFill>
                  <a:schemeClr val="accent4">
                    <a:lumMod val="50000"/>
                  </a:schemeClr>
                </a:solidFill>
                <a:latin typeface="Palatino Linotype" pitchFamily="18" charset="0"/>
              </a:rPr>
              <a:t>Л</a:t>
            </a:r>
            <a:r>
              <a:rPr lang="en-US" b="1" dirty="0" err="1">
                <a:solidFill>
                  <a:schemeClr val="accent4">
                    <a:lumMod val="50000"/>
                  </a:schemeClr>
                </a:solidFill>
                <a:latin typeface="Palatino Linotype" pitchFamily="18" charset="0"/>
              </a:rPr>
              <a:t>изозим</a:t>
            </a:r>
            <a:r>
              <a:rPr lang="en-US" b="1" dirty="0">
                <a:solidFill>
                  <a:schemeClr val="accent4">
                    <a:lumMod val="50000"/>
                  </a:schemeClr>
                </a:solidFill>
                <a:latin typeface="Palatino Linotype" pitchFamily="18" charset="0"/>
              </a:rPr>
              <a:t> </a:t>
            </a:r>
            <a:r>
              <a:rPr lang="sr-Cyrl-RS" b="1" dirty="0">
                <a:solidFill>
                  <a:schemeClr val="accent4">
                    <a:lumMod val="50000"/>
                  </a:schemeClr>
                </a:solidFill>
                <a:latin typeface="Palatino Linotype" pitchFamily="18" charset="0"/>
              </a:rPr>
              <a:t>(присутан у сузама и другим телесним течностима) </a:t>
            </a:r>
            <a:r>
              <a:rPr lang="en-US" b="1" dirty="0" err="1">
                <a:solidFill>
                  <a:schemeClr val="accent4">
                    <a:lumMod val="50000"/>
                  </a:schemeClr>
                </a:solidFill>
                <a:latin typeface="Palatino Linotype" pitchFamily="18" charset="0"/>
              </a:rPr>
              <a:t>цепа</a:t>
            </a:r>
            <a:r>
              <a:rPr lang="en-US" b="1" dirty="0">
                <a:solidFill>
                  <a:schemeClr val="accent4">
                    <a:lumMod val="50000"/>
                  </a:schemeClr>
                </a:solidFill>
                <a:latin typeface="Palatino Linotype" pitchFamily="18" charset="0"/>
              </a:rPr>
              <a:t> β1-4 </a:t>
            </a:r>
            <a:r>
              <a:rPr lang="en-US" b="1" dirty="0" err="1">
                <a:solidFill>
                  <a:schemeClr val="accent4">
                    <a:lumMod val="50000"/>
                  </a:schemeClr>
                </a:solidFill>
                <a:latin typeface="Palatino Linotype" pitchFamily="18" charset="0"/>
              </a:rPr>
              <a:t>гликозидну</a:t>
            </a:r>
            <a:r>
              <a:rPr lang="en-US" b="1" dirty="0">
                <a:solidFill>
                  <a:schemeClr val="accent4">
                    <a:lumMod val="50000"/>
                  </a:schemeClr>
                </a:solidFill>
                <a:latin typeface="Palatino Linotype" pitchFamily="18" charset="0"/>
              </a:rPr>
              <a:t> </a:t>
            </a:r>
            <a:r>
              <a:rPr lang="en-US" b="1" dirty="0" err="1">
                <a:solidFill>
                  <a:schemeClr val="accent4">
                    <a:lumMod val="50000"/>
                  </a:schemeClr>
                </a:solidFill>
                <a:latin typeface="Palatino Linotype" pitchFamily="18" charset="0"/>
              </a:rPr>
              <a:t>везу</a:t>
            </a:r>
            <a:r>
              <a:rPr lang="en-US" b="1" dirty="0">
                <a:solidFill>
                  <a:schemeClr val="accent4">
                    <a:lumMod val="50000"/>
                  </a:schemeClr>
                </a:solidFill>
                <a:latin typeface="Palatino Linotype" pitchFamily="18" charset="0"/>
              </a:rPr>
              <a:t> </a:t>
            </a:r>
            <a:r>
              <a:rPr lang="en-US" b="1" dirty="0" err="1">
                <a:solidFill>
                  <a:schemeClr val="accent4">
                    <a:lumMod val="50000"/>
                  </a:schemeClr>
                </a:solidFill>
                <a:latin typeface="Palatino Linotype" pitchFamily="18" charset="0"/>
              </a:rPr>
              <a:t>између</a:t>
            </a:r>
            <a:r>
              <a:rPr lang="en-US" b="1" dirty="0">
                <a:solidFill>
                  <a:schemeClr val="accent4">
                    <a:lumMod val="50000"/>
                  </a:schemeClr>
                </a:solidFill>
                <a:latin typeface="Palatino Linotype" pitchFamily="18" charset="0"/>
              </a:rPr>
              <a:t> </a:t>
            </a:r>
            <a:r>
              <a:rPr lang="en-US" b="1" dirty="0" err="1">
                <a:solidFill>
                  <a:schemeClr val="accent4">
                    <a:lumMod val="50000"/>
                  </a:schemeClr>
                </a:solidFill>
                <a:latin typeface="Palatino Linotype" pitchFamily="18" charset="0"/>
              </a:rPr>
              <a:t>мураминске</a:t>
            </a:r>
            <a:r>
              <a:rPr lang="en-US" b="1" dirty="0">
                <a:solidFill>
                  <a:schemeClr val="accent4">
                    <a:lumMod val="50000"/>
                  </a:schemeClr>
                </a:solidFill>
                <a:latin typeface="Palatino Linotype" pitchFamily="18" charset="0"/>
              </a:rPr>
              <a:t> </a:t>
            </a:r>
            <a:r>
              <a:rPr lang="en-US" b="1" dirty="0" err="1">
                <a:solidFill>
                  <a:schemeClr val="accent4">
                    <a:lumMod val="50000"/>
                  </a:schemeClr>
                </a:solidFill>
                <a:latin typeface="Palatino Linotype" pitchFamily="18" charset="0"/>
              </a:rPr>
              <a:t>киселине</a:t>
            </a:r>
            <a:r>
              <a:rPr lang="en-US" b="1" dirty="0">
                <a:solidFill>
                  <a:schemeClr val="accent4">
                    <a:lumMod val="50000"/>
                  </a:schemeClr>
                </a:solidFill>
                <a:latin typeface="Palatino Linotype" pitchFamily="18" charset="0"/>
              </a:rPr>
              <a:t> и </a:t>
            </a:r>
            <a:r>
              <a:rPr lang="en-US" b="1" dirty="0" err="1">
                <a:solidFill>
                  <a:schemeClr val="accent4">
                    <a:lumMod val="50000"/>
                  </a:schemeClr>
                </a:solidFill>
                <a:latin typeface="Palatino Linotype" pitchFamily="18" charset="0"/>
              </a:rPr>
              <a:t>глукозамина</a:t>
            </a:r>
            <a:endParaRPr lang="en-US" b="1" dirty="0">
              <a:solidFill>
                <a:schemeClr val="accent4">
                  <a:lumMod val="50000"/>
                </a:schemeClr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rgbClr val="DA000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Cyrl-R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alatino Linotype" pitchFamily="18" charset="0"/>
                <a:ea typeface="+mj-ea"/>
                <a:cs typeface="+mj-cs"/>
              </a:rPr>
              <a:t>Структура бактерија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208823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sr-Cyrl-RS" sz="2800" b="1" dirty="0">
                <a:latin typeface="Palatino Linotype" pitchFamily="18" charset="0"/>
              </a:rPr>
              <a:t>Ћелијски зид </a:t>
            </a:r>
            <a:r>
              <a:rPr lang="en-US" sz="2800" b="1" dirty="0">
                <a:latin typeface="Palatino Linotype" pitchFamily="18" charset="0"/>
              </a:rPr>
              <a:t>G</a:t>
            </a:r>
            <a:r>
              <a:rPr lang="sr-Cyrl-RS" sz="2800" b="1" dirty="0">
                <a:latin typeface="Palatino Linotype" pitchFamily="18" charset="0"/>
              </a:rPr>
              <a:t>-бактерија</a:t>
            </a:r>
          </a:p>
          <a:p>
            <a:pPr algn="ctr">
              <a:buNone/>
            </a:pPr>
            <a:endParaRPr lang="sr-Cyrl-RS" sz="2800" b="1" dirty="0">
              <a:latin typeface="Palatino Linotype" pitchFamily="18" charset="0"/>
            </a:endParaRPr>
          </a:p>
          <a:p>
            <a:pPr algn="ctr">
              <a:buNone/>
            </a:pPr>
            <a:endParaRPr lang="sr-Cyrl-RS" sz="2800" b="1" dirty="0">
              <a:latin typeface="Palatino Linotype" pitchFamily="18" charset="0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858" y="1284535"/>
            <a:ext cx="7250646" cy="4952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0" y="2554252"/>
            <a:ext cx="2987824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endParaRPr lang="ru-RU" b="1" dirty="0">
              <a:latin typeface="Palatino Linotype" pitchFamily="18" charset="0"/>
            </a:endParaRPr>
          </a:p>
          <a:p>
            <a:pPr>
              <a:lnSpc>
                <a:spcPts val="2000"/>
              </a:lnSpc>
            </a:pPr>
            <a:r>
              <a:rPr lang="ru-RU" b="1" dirty="0">
                <a:latin typeface="Palatino Linotype" pitchFamily="18" charset="0"/>
              </a:rPr>
              <a:t>Спољашња мембрана</a:t>
            </a:r>
          </a:p>
          <a:p>
            <a:pPr lvl="1">
              <a:lnSpc>
                <a:spcPts val="2000"/>
              </a:lnSpc>
            </a:pPr>
            <a:r>
              <a:rPr lang="ru-RU" b="1" dirty="0">
                <a:latin typeface="Palatino Linotype" pitchFamily="18" charset="0"/>
              </a:rPr>
              <a:t>-липид А</a:t>
            </a:r>
          </a:p>
          <a:p>
            <a:pPr lvl="1">
              <a:lnSpc>
                <a:spcPts val="2000"/>
              </a:lnSpc>
            </a:pPr>
            <a:r>
              <a:rPr lang="ru-RU" b="1" dirty="0">
                <a:latin typeface="Palatino Linotype" pitchFamily="18" charset="0"/>
              </a:rPr>
              <a:t>-порини </a:t>
            </a:r>
          </a:p>
          <a:p>
            <a:pPr>
              <a:lnSpc>
                <a:spcPts val="2000"/>
              </a:lnSpc>
            </a:pPr>
            <a:endParaRPr lang="ru-RU" b="1" dirty="0">
              <a:latin typeface="Palatino Linotype" pitchFamily="18" charset="0"/>
            </a:endParaRPr>
          </a:p>
          <a:p>
            <a:pPr>
              <a:lnSpc>
                <a:spcPts val="2000"/>
              </a:lnSpc>
            </a:pPr>
            <a:r>
              <a:rPr lang="ru-RU" b="1" dirty="0">
                <a:latin typeface="Palatino Linotype" pitchFamily="18" charset="0"/>
              </a:rPr>
              <a:t>Периплазматски простор са пептидогликаном</a:t>
            </a:r>
          </a:p>
          <a:p>
            <a:pPr>
              <a:lnSpc>
                <a:spcPts val="2000"/>
              </a:lnSpc>
            </a:pPr>
            <a:endParaRPr lang="ru-RU" b="1" dirty="0">
              <a:latin typeface="Palatino Linotype" pitchFamily="18" charset="0"/>
            </a:endParaRPr>
          </a:p>
          <a:p>
            <a:pPr>
              <a:lnSpc>
                <a:spcPts val="2000"/>
              </a:lnSpc>
            </a:pPr>
            <a:endParaRPr lang="ru-RU" b="1" dirty="0">
              <a:latin typeface="Palatino Linotype" pitchFamily="18" charset="0"/>
            </a:endParaRPr>
          </a:p>
          <a:p>
            <a:pPr>
              <a:lnSpc>
                <a:spcPts val="2000"/>
              </a:lnSpc>
            </a:pPr>
            <a:r>
              <a:rPr lang="ru-RU" b="1" dirty="0">
                <a:latin typeface="Palatino Linotype" pitchFamily="18" charset="0"/>
              </a:rPr>
              <a:t>Унутрашња мембрана</a:t>
            </a:r>
          </a:p>
          <a:p>
            <a:pPr>
              <a:lnSpc>
                <a:spcPts val="2000"/>
              </a:lnSpc>
            </a:pPr>
            <a:endParaRPr lang="ru-RU" b="1" dirty="0">
              <a:latin typeface="Palatino Linotype" pitchFamily="18" charset="0"/>
            </a:endParaRPr>
          </a:p>
          <a:p>
            <a:pPr>
              <a:lnSpc>
                <a:spcPts val="2000"/>
              </a:lnSpc>
            </a:pPr>
            <a:endParaRPr lang="ru-RU" b="1" dirty="0">
              <a:latin typeface="Palatino Linotype" pitchFamily="18" charset="0"/>
            </a:endParaRPr>
          </a:p>
          <a:p>
            <a:pPr>
              <a:lnSpc>
                <a:spcPts val="2000"/>
              </a:lnSpc>
            </a:pPr>
            <a:endParaRPr lang="ru-RU" b="1" dirty="0">
              <a:latin typeface="Palatino Linotype" pitchFamily="18" charset="0"/>
            </a:endParaRPr>
          </a:p>
          <a:p>
            <a:pPr>
              <a:lnSpc>
                <a:spcPts val="2000"/>
              </a:lnSpc>
            </a:pPr>
            <a:r>
              <a:rPr lang="ru-RU" b="1" dirty="0">
                <a:latin typeface="Palatino Linotype" pitchFamily="18" charset="0"/>
              </a:rPr>
              <a:t> </a:t>
            </a:r>
            <a:endParaRPr lang="sr-Cyrl-RS" b="1" dirty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rgbClr val="DA000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Cyrl-R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alatino Linotype" pitchFamily="18" charset="0"/>
                <a:ea typeface="+mj-ea"/>
                <a:cs typeface="+mj-cs"/>
              </a:rPr>
              <a:t>Структура бактерија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208823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sr-Cyrl-RS" sz="2800" b="1" dirty="0">
                <a:latin typeface="Palatino Linotype" pitchFamily="18" charset="0"/>
              </a:rPr>
              <a:t>Ћелијски зид </a:t>
            </a:r>
            <a:r>
              <a:rPr lang="en-US" sz="2800" b="1" dirty="0">
                <a:latin typeface="Palatino Linotype" pitchFamily="18" charset="0"/>
              </a:rPr>
              <a:t>G</a:t>
            </a:r>
            <a:r>
              <a:rPr lang="sr-Cyrl-RS" sz="2800" b="1" dirty="0">
                <a:latin typeface="Palatino Linotype" pitchFamily="18" charset="0"/>
              </a:rPr>
              <a:t>-бактерија, </a:t>
            </a:r>
            <a:r>
              <a:rPr lang="en-US" sz="2800" b="1" dirty="0">
                <a:latin typeface="Palatino Linotype" pitchFamily="18" charset="0"/>
              </a:rPr>
              <a:t>LPS</a:t>
            </a:r>
            <a:endParaRPr lang="sr-Cyrl-RS" sz="2800" b="1" dirty="0">
              <a:latin typeface="Palatino Linotype" pitchFamily="18" charset="0"/>
            </a:endParaRPr>
          </a:p>
          <a:p>
            <a:pPr algn="ctr">
              <a:buNone/>
            </a:pPr>
            <a:endParaRPr lang="sr-Cyrl-RS" sz="2800" b="1" dirty="0">
              <a:latin typeface="Palatino Linotype" pitchFamily="18" charset="0"/>
            </a:endParaRPr>
          </a:p>
          <a:p>
            <a:pPr algn="ctr">
              <a:buNone/>
            </a:pPr>
            <a:endParaRPr lang="sr-Cyrl-RS" sz="2800" b="1" dirty="0">
              <a:latin typeface="Palatino Linotype" pitchFamily="18" charset="0"/>
            </a:endParaRPr>
          </a:p>
        </p:txBody>
      </p:sp>
      <p:pic>
        <p:nvPicPr>
          <p:cNvPr id="7" name="Picture 2" descr="Innate immune sensing and its roots: the story of endotoxi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47577"/>
            <a:ext cx="8280920" cy="54378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rgbClr val="DA000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Cyrl-R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alatino Linotype" pitchFamily="18" charset="0"/>
                <a:ea typeface="+mj-ea"/>
                <a:cs typeface="+mj-cs"/>
              </a:rPr>
              <a:t>Структура бактерија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208823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sr-Cyrl-RS" sz="2800" b="1" dirty="0">
                <a:latin typeface="Palatino Linotype" pitchFamily="18" charset="0"/>
              </a:rPr>
              <a:t>Ћелијски зид </a:t>
            </a:r>
            <a:r>
              <a:rPr lang="en-US" sz="2800" b="1" dirty="0">
                <a:latin typeface="Palatino Linotype" pitchFamily="18" charset="0"/>
              </a:rPr>
              <a:t>G</a:t>
            </a:r>
            <a:r>
              <a:rPr lang="sr-Cyrl-RS" sz="2800" b="1" dirty="0">
                <a:latin typeface="Palatino Linotype" pitchFamily="18" charset="0"/>
              </a:rPr>
              <a:t>-бактерија</a:t>
            </a:r>
          </a:p>
          <a:p>
            <a:pPr algn="ctr">
              <a:buNone/>
            </a:pPr>
            <a:endParaRPr lang="sr-Cyrl-RS" sz="2800" b="1" dirty="0">
              <a:latin typeface="Palatino Linotype" pitchFamily="18" charset="0"/>
            </a:endParaRPr>
          </a:p>
          <a:p>
            <a:pPr algn="ctr">
              <a:buNone/>
            </a:pPr>
            <a:endParaRPr lang="sr-Cyrl-RS" sz="2800" b="1" dirty="0">
              <a:latin typeface="Palatino Linotype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5496" y="2348880"/>
            <a:ext cx="910850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2000" dirty="0" err="1">
                <a:latin typeface="Palatino Linotype" pitchFamily="18" charset="0"/>
              </a:rPr>
              <a:t>С</a:t>
            </a:r>
            <a:r>
              <a:rPr lang="en-US" sz="2000" dirty="0" err="1">
                <a:latin typeface="Palatino Linotype" pitchFamily="18" charset="0"/>
              </a:rPr>
              <a:t>пољашње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мембране</a:t>
            </a:r>
            <a:r>
              <a:rPr lang="en-US" sz="2000" dirty="0">
                <a:latin typeface="Palatino Linotype" pitchFamily="18" charset="0"/>
              </a:rPr>
              <a:t> Gram- </a:t>
            </a:r>
            <a:r>
              <a:rPr lang="en-US" sz="2000" dirty="0" err="1">
                <a:latin typeface="Palatino Linotype" pitchFamily="18" charset="0"/>
              </a:rPr>
              <a:t>бактеријама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даје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предности</a:t>
            </a:r>
            <a:r>
              <a:rPr lang="en-US" sz="2000" dirty="0">
                <a:latin typeface="Palatino Linotype" pitchFamily="18" charset="0"/>
              </a:rPr>
              <a:t>: </a:t>
            </a:r>
            <a:endParaRPr lang="sr-Cyrl-RS" sz="2000" dirty="0">
              <a:latin typeface="Palatino Linotype" pitchFamily="18" charset="0"/>
            </a:endParaRPr>
          </a:p>
          <a:p>
            <a:endParaRPr lang="sr-Cyrl-RS" sz="2000" dirty="0">
              <a:latin typeface="Palatino Linotype" pitchFamily="18" charset="0"/>
            </a:endParaRPr>
          </a:p>
          <a:p>
            <a:pPr marL="342900" indent="-342900">
              <a:buAutoNum type="arabicParenR"/>
            </a:pPr>
            <a:r>
              <a:rPr lang="en-US" sz="2000" b="1" dirty="0" err="1">
                <a:latin typeface="Palatino Linotype" pitchFamily="18" charset="0"/>
              </a:rPr>
              <a:t>формирање</a:t>
            </a:r>
            <a:r>
              <a:rPr lang="en-US" sz="2000" b="1" dirty="0">
                <a:latin typeface="Palatino Linotype" pitchFamily="18" charset="0"/>
              </a:rPr>
              <a:t> </a:t>
            </a:r>
            <a:r>
              <a:rPr lang="en-US" sz="2000" b="1" dirty="0" err="1">
                <a:latin typeface="Palatino Linotype" pitchFamily="18" charset="0"/>
              </a:rPr>
              <a:t>периплазме</a:t>
            </a:r>
            <a:r>
              <a:rPr lang="en-US" sz="2000" b="1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која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садржи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ензиме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који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учествују</a:t>
            </a:r>
            <a:r>
              <a:rPr lang="en-US" sz="2000" dirty="0">
                <a:latin typeface="Palatino Linotype" pitchFamily="18" charset="0"/>
              </a:rPr>
              <a:t> у </a:t>
            </a:r>
            <a:r>
              <a:rPr lang="en-US" sz="2000" dirty="0" err="1">
                <a:latin typeface="Palatino Linotype" pitchFamily="18" charset="0"/>
              </a:rPr>
              <a:t>дигестији</a:t>
            </a:r>
            <a:r>
              <a:rPr lang="en-US" sz="2000" dirty="0">
                <a:latin typeface="Palatino Linotype" pitchFamily="18" charset="0"/>
              </a:rPr>
              <a:t> и </a:t>
            </a:r>
            <a:r>
              <a:rPr lang="en-US" sz="2000" dirty="0" err="1">
                <a:latin typeface="Palatino Linotype" pitchFamily="18" charset="0"/>
              </a:rPr>
              <a:t>заштити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бактеријске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ћелије</a:t>
            </a:r>
            <a:r>
              <a:rPr lang="en-US" sz="2000" dirty="0">
                <a:latin typeface="Palatino Linotype" pitchFamily="18" charset="0"/>
              </a:rPr>
              <a:t> и </a:t>
            </a:r>
            <a:r>
              <a:rPr lang="en-US" sz="2000" dirty="0" err="1">
                <a:latin typeface="Palatino Linotype" pitchFamily="18" charset="0"/>
              </a:rPr>
              <a:t>протеине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који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су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важни</a:t>
            </a:r>
            <a:r>
              <a:rPr lang="en-US" sz="2000" dirty="0">
                <a:latin typeface="Palatino Linotype" pitchFamily="18" charset="0"/>
              </a:rPr>
              <a:t> у </a:t>
            </a:r>
            <a:r>
              <a:rPr lang="en-US" sz="2000" dirty="0" err="1">
                <a:latin typeface="Palatino Linotype" pitchFamily="18" charset="0"/>
              </a:rPr>
              <a:t>транспорту</a:t>
            </a:r>
            <a:r>
              <a:rPr lang="en-US" sz="2000" dirty="0">
                <a:latin typeface="Palatino Linotype" pitchFamily="18" charset="0"/>
              </a:rPr>
              <a:t> и </a:t>
            </a:r>
            <a:r>
              <a:rPr lang="en-US" sz="2000" dirty="0" err="1">
                <a:latin typeface="Palatino Linotype" pitchFamily="18" charset="0"/>
              </a:rPr>
              <a:t>хемотакси</a:t>
            </a:r>
            <a:r>
              <a:rPr lang="en-US" sz="2000" dirty="0">
                <a:latin typeface="Palatino Linotype" pitchFamily="18" charset="0"/>
              </a:rPr>
              <a:t>; </a:t>
            </a:r>
            <a:endParaRPr lang="sr-Cyrl-RS" sz="2000" dirty="0">
              <a:latin typeface="Palatino Linotype" pitchFamily="18" charset="0"/>
            </a:endParaRPr>
          </a:p>
          <a:p>
            <a:pPr marL="342900" indent="-342900">
              <a:buAutoNum type="arabicParenR"/>
            </a:pPr>
            <a:r>
              <a:rPr lang="en-US" sz="2000" dirty="0" err="1">
                <a:latin typeface="Palatino Linotype" pitchFamily="18" charset="0"/>
              </a:rPr>
              <a:t>представља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површинску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структуру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са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јаким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негативним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наелектрисањем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што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је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важно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за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b="1" dirty="0" err="1">
                <a:latin typeface="Palatino Linotype" pitchFamily="18" charset="0"/>
              </a:rPr>
              <a:t>избегавање</a:t>
            </a:r>
            <a:r>
              <a:rPr lang="en-US" sz="2000" b="1" dirty="0">
                <a:latin typeface="Palatino Linotype" pitchFamily="18" charset="0"/>
              </a:rPr>
              <a:t> </a:t>
            </a:r>
            <a:r>
              <a:rPr lang="en-US" sz="2000" b="1" dirty="0" err="1">
                <a:latin typeface="Palatino Linotype" pitchFamily="18" charset="0"/>
              </a:rPr>
              <a:t>фагоцитозе</a:t>
            </a:r>
            <a:r>
              <a:rPr lang="en-US" sz="2000" dirty="0">
                <a:latin typeface="Palatino Linotype" pitchFamily="18" charset="0"/>
              </a:rPr>
              <a:t> и </a:t>
            </a:r>
            <a:r>
              <a:rPr lang="en-US" sz="2000" dirty="0" err="1">
                <a:latin typeface="Palatino Linotype" pitchFamily="18" charset="0"/>
              </a:rPr>
              <a:t>за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избегавање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активације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комплемента</a:t>
            </a:r>
            <a:r>
              <a:rPr lang="en-US" sz="2000" dirty="0">
                <a:latin typeface="Palatino Linotype" pitchFamily="18" charset="0"/>
              </a:rPr>
              <a:t>; 3</a:t>
            </a:r>
            <a:endParaRPr lang="sr-Cyrl-RS" sz="2000" dirty="0">
              <a:latin typeface="Palatino Linotype" pitchFamily="18" charset="0"/>
            </a:endParaRPr>
          </a:p>
          <a:p>
            <a:pPr marL="342900" indent="-342900">
              <a:buAutoNum type="arabicParenR"/>
            </a:pPr>
            <a:r>
              <a:rPr lang="en-US" sz="2000" b="1" dirty="0" err="1">
                <a:latin typeface="Palatino Linotype" pitchFamily="18" charset="0"/>
              </a:rPr>
              <a:t>баријера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која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онемогућава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пролазак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опасним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материјама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као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што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су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лизозими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домаћина</a:t>
            </a:r>
            <a:r>
              <a:rPr lang="en-US" sz="2000" dirty="0">
                <a:latin typeface="Palatino Linotype" pitchFamily="18" charset="0"/>
              </a:rPr>
              <a:t>, </a:t>
            </a:r>
            <a:r>
              <a:rPr lang="en-US" sz="2000" dirty="0" err="1">
                <a:latin typeface="Palatino Linotype" pitchFamily="18" charset="0"/>
              </a:rPr>
              <a:t>жучне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соли</a:t>
            </a:r>
            <a:r>
              <a:rPr lang="en-US" sz="2000" dirty="0">
                <a:latin typeface="Palatino Linotype" pitchFamily="18" charset="0"/>
              </a:rPr>
              <a:t>, </a:t>
            </a:r>
            <a:r>
              <a:rPr lang="en-US" sz="2000" dirty="0" err="1">
                <a:latin typeface="Palatino Linotype" pitchFamily="18" charset="0"/>
              </a:rPr>
              <a:t>ензими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дигестивног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тракта</a:t>
            </a:r>
            <a:r>
              <a:rPr lang="en-US" sz="2000" dirty="0">
                <a:latin typeface="Palatino Linotype" pitchFamily="18" charset="0"/>
              </a:rPr>
              <a:t> и </a:t>
            </a:r>
            <a:r>
              <a:rPr lang="en-US" sz="2000" dirty="0" err="1">
                <a:latin typeface="Palatino Linotype" pitchFamily="18" charset="0"/>
              </a:rPr>
              <a:t>многи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антибиотици</a:t>
            </a:r>
            <a:r>
              <a:rPr lang="en-US" sz="2000" dirty="0">
                <a:latin typeface="Palatino Linotype" pitchFamily="18" charset="0"/>
              </a:rPr>
              <a:t>.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rgbClr val="DA000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Cyrl-R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alatino Linotype" pitchFamily="18" charset="0"/>
                <a:ea typeface="+mj-ea"/>
                <a:cs typeface="+mj-cs"/>
              </a:rPr>
              <a:t>Структура бактерија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0" y="764704"/>
            <a:ext cx="9144000" cy="208823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sr-Cyrl-RS" sz="2800" b="1" dirty="0">
                <a:latin typeface="Palatino Linotype" pitchFamily="18" charset="0"/>
              </a:rPr>
              <a:t>Ћелијска мембрана</a:t>
            </a:r>
          </a:p>
          <a:p>
            <a:pPr algn="ctr">
              <a:buNone/>
            </a:pPr>
            <a:endParaRPr lang="sr-Cyrl-RS" sz="2800" b="1" dirty="0">
              <a:latin typeface="Palatino Linotype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11560" y="5171708"/>
            <a:ext cx="853244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1700" dirty="0">
                <a:latin typeface="Palatino Linotype" pitchFamily="18" charset="0"/>
              </a:rPr>
              <a:t>Богата протеинима, не садржи стероле</a:t>
            </a:r>
          </a:p>
          <a:p>
            <a:r>
              <a:rPr lang="ru-RU" sz="1700" dirty="0">
                <a:latin typeface="Palatino Linotype" pitchFamily="18" charset="0"/>
              </a:rPr>
              <a:t>Место синтезе DNK, полимера ћелијског зида и мембранских липида</a:t>
            </a:r>
          </a:p>
          <a:p>
            <a:r>
              <a:rPr lang="ru-RU" sz="1700" dirty="0">
                <a:latin typeface="Palatino Linotype" pitchFamily="18" charset="0"/>
              </a:rPr>
              <a:t>Ћелијско дисање</a:t>
            </a:r>
          </a:p>
          <a:p>
            <a:r>
              <a:rPr lang="ru-RU" sz="1700" dirty="0">
                <a:latin typeface="Palatino Linotype" pitchFamily="18" charset="0"/>
              </a:rPr>
              <a:t>Протеини укључени у хемотаксу, активни транспорт</a:t>
            </a:r>
          </a:p>
          <a:p>
            <a:r>
              <a:rPr lang="ru-RU" sz="1700" dirty="0">
                <a:latin typeface="Palatino Linotype" pitchFamily="18" charset="0"/>
              </a:rPr>
              <a:t>Секреција егзопротеина</a:t>
            </a:r>
          </a:p>
          <a:p>
            <a:r>
              <a:rPr lang="ru-RU" sz="1700" b="1" dirty="0">
                <a:solidFill>
                  <a:srgbClr val="DA0000"/>
                </a:solidFill>
                <a:latin typeface="Palatino Linotype" pitchFamily="18" charset="0"/>
              </a:rPr>
              <a:t>функционално еквивалентна већини органела у ћелији еукариота </a:t>
            </a:r>
            <a:endParaRPr lang="en-US" sz="1700" b="1" dirty="0">
              <a:solidFill>
                <a:srgbClr val="DA0000"/>
              </a:solidFill>
              <a:latin typeface="Palatino Linotype" pitchFamily="18" charset="0"/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268760"/>
            <a:ext cx="6515100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rgbClr val="DA000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Cyrl-R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alatino Linotype" pitchFamily="18" charset="0"/>
                <a:ea typeface="+mj-ea"/>
                <a:cs typeface="+mj-cs"/>
              </a:rPr>
              <a:t>Структура бактерија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208823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sr-Cyrl-RS" sz="2800" b="1" dirty="0">
                <a:latin typeface="Palatino Linotype" pitchFamily="18" charset="0"/>
              </a:rPr>
              <a:t>Флагеле, пили</a:t>
            </a:r>
          </a:p>
          <a:p>
            <a:pPr algn="ctr">
              <a:buNone/>
            </a:pPr>
            <a:endParaRPr lang="sr-Cyrl-RS" sz="2800" b="1" dirty="0">
              <a:latin typeface="Palatino Linotype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51520" y="2128788"/>
            <a:ext cx="41044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2400" b="1" dirty="0">
                <a:latin typeface="Palatino Linotype" pitchFamily="18" charset="0"/>
              </a:rPr>
              <a:t>Флагеле:</a:t>
            </a:r>
          </a:p>
          <a:p>
            <a:r>
              <a:rPr lang="sr-Cyrl-RS" sz="2400" dirty="0">
                <a:latin typeface="Palatino Linotype" pitchFamily="18" charset="0"/>
              </a:rPr>
              <a:t>протеинске структуре (флагелинска влакна) које омогућавају кретање и класификацију на основу флагеларног антигена </a:t>
            </a:r>
            <a:endParaRPr lang="en-US" sz="2400" dirty="0">
              <a:latin typeface="Palatino Linotype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392488" y="5099700"/>
            <a:ext cx="55801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2400" b="1" dirty="0">
                <a:latin typeface="Palatino Linotype" pitchFamily="18" charset="0"/>
              </a:rPr>
              <a:t>Пили:</a:t>
            </a:r>
          </a:p>
          <a:p>
            <a:r>
              <a:rPr lang="sr-Cyrl-RS" sz="2400" dirty="0">
                <a:latin typeface="Palatino Linotype" pitchFamily="18" charset="0"/>
              </a:rPr>
              <a:t>протеинске структуре (пилин)</a:t>
            </a:r>
          </a:p>
          <a:p>
            <a:pPr marL="457200" indent="-457200">
              <a:buAutoNum type="arabicParenR"/>
            </a:pPr>
            <a:r>
              <a:rPr lang="ru-RU" sz="2400" dirty="0">
                <a:latin typeface="Palatino Linotype" pitchFamily="18" charset="0"/>
              </a:rPr>
              <a:t>заједнички (адхезини)</a:t>
            </a:r>
          </a:p>
          <a:p>
            <a:pPr marL="457200" indent="-457200">
              <a:buAutoNum type="arabicParenR"/>
            </a:pPr>
            <a:r>
              <a:rPr lang="ru-RU" sz="2400" dirty="0">
                <a:latin typeface="Palatino Linotype" pitchFamily="18" charset="0"/>
              </a:rPr>
              <a:t>секс пили (конјугација)</a:t>
            </a:r>
            <a:endParaRPr lang="en-US" sz="2400" dirty="0">
              <a:latin typeface="Palatino Linotype" pitchFamily="18" charset="0"/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48175" y="1332334"/>
            <a:ext cx="4695825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rgbClr val="DA000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Cyrl-R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alatino Linotype" pitchFamily="18" charset="0"/>
                <a:ea typeface="+mj-ea"/>
                <a:cs typeface="+mj-cs"/>
              </a:rPr>
              <a:t>Структура бактерија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208823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sr-Cyrl-RS" sz="2800" b="1" dirty="0">
                <a:latin typeface="Palatino Linotype" pitchFamily="18" charset="0"/>
              </a:rPr>
              <a:t>Језгро</a:t>
            </a:r>
            <a:r>
              <a:rPr lang="en-US" sz="2800" b="1" dirty="0">
                <a:latin typeface="Palatino Linotype" pitchFamily="18" charset="0"/>
              </a:rPr>
              <a:t> (</a:t>
            </a:r>
            <a:r>
              <a:rPr lang="en-US" sz="2800" b="1" i="1" dirty="0">
                <a:latin typeface="Palatino Linotype" pitchFamily="18" charset="0"/>
              </a:rPr>
              <a:t>core</a:t>
            </a:r>
            <a:r>
              <a:rPr lang="en-US" sz="2800" b="1" dirty="0">
                <a:latin typeface="Palatino Linotype" pitchFamily="18" charset="0"/>
              </a:rPr>
              <a:t>)</a:t>
            </a:r>
            <a:endParaRPr lang="sr-Cyrl-RS" sz="2800" b="1" dirty="0">
              <a:latin typeface="Palatino Linotype" pitchFamily="18" charset="0"/>
            </a:endParaRPr>
          </a:p>
          <a:p>
            <a:pPr algn="ctr">
              <a:buNone/>
            </a:pPr>
            <a:endParaRPr lang="sr-Cyrl-RS" sz="2800" b="1" dirty="0">
              <a:latin typeface="Palatino Linotype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51520" y="1916832"/>
            <a:ext cx="8640960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/>
            <a:r>
              <a:rPr lang="sr-Cyrl-RS" sz="2400" dirty="0">
                <a:latin typeface="Palatino Linotype" pitchFamily="18" charset="0"/>
              </a:rPr>
              <a:t>1. Гранулирана цитоплазма испуњена рибозомима</a:t>
            </a:r>
          </a:p>
          <a:p>
            <a:pPr marL="457200"/>
            <a:r>
              <a:rPr lang="sr-Cyrl-RS" sz="2000" dirty="0">
                <a:latin typeface="Palatino Linotype" pitchFamily="18" charset="0"/>
              </a:rPr>
              <a:t>Основна структура рибозома је 50</a:t>
            </a:r>
            <a:r>
              <a:rPr lang="en-US" sz="2000" dirty="0">
                <a:latin typeface="Palatino Linotype" pitchFamily="18" charset="0"/>
              </a:rPr>
              <a:t>S </a:t>
            </a:r>
            <a:r>
              <a:rPr lang="sr-Cyrl-RS" sz="2000" dirty="0">
                <a:latin typeface="Palatino Linotype" pitchFamily="18" charset="0"/>
              </a:rPr>
              <a:t>плу</a:t>
            </a:r>
            <a:r>
              <a:rPr lang="en-US" sz="2000" dirty="0">
                <a:latin typeface="Palatino Linotype" pitchFamily="18" charset="0"/>
              </a:rPr>
              <a:t>s 30S </a:t>
            </a:r>
            <a:r>
              <a:rPr lang="sr-Cyrl-RS" sz="2000" dirty="0">
                <a:latin typeface="Palatino Linotype" pitchFamily="18" charset="0"/>
              </a:rPr>
              <a:t>односно укупно 70</a:t>
            </a:r>
            <a:r>
              <a:rPr lang="en-US" sz="2000" dirty="0">
                <a:latin typeface="Palatino Linotype" pitchFamily="18" charset="0"/>
              </a:rPr>
              <a:t>S </a:t>
            </a:r>
            <a:r>
              <a:rPr lang="sr-Cyrl-RS" sz="2000" dirty="0">
                <a:latin typeface="Palatino Linotype" pitchFamily="18" charset="0"/>
              </a:rPr>
              <a:t>(подсећа на рибозоме еукариотских ћелија, али је мањи што омогућава деловање великог броја антимикробних агенаса)</a:t>
            </a:r>
          </a:p>
          <a:p>
            <a:pPr marL="457200"/>
            <a:r>
              <a:rPr lang="sr-Cyrl-RS" sz="2000" dirty="0">
                <a:latin typeface="Palatino Linotype" pitchFamily="18" charset="0"/>
              </a:rPr>
              <a:t>Цитоскелет (уз пептидогликан даје облика ћелији)</a:t>
            </a:r>
          </a:p>
          <a:p>
            <a:pPr marL="457200"/>
            <a:endParaRPr lang="sr-Cyrl-RS" sz="2000" dirty="0">
              <a:latin typeface="Palatino Linotype" pitchFamily="18" charset="0"/>
            </a:endParaRPr>
          </a:p>
          <a:p>
            <a:pPr marL="457200" indent="-457200"/>
            <a:r>
              <a:rPr lang="sr-Cyrl-RS" sz="2400" dirty="0">
                <a:latin typeface="Palatino Linotype" pitchFamily="18" charset="0"/>
              </a:rPr>
              <a:t>2. Нуклеоид </a:t>
            </a:r>
          </a:p>
          <a:p>
            <a:pPr marL="457200"/>
            <a:r>
              <a:rPr lang="ru-RU" sz="2000" dirty="0">
                <a:latin typeface="Palatino Linotype" pitchFamily="18" charset="0"/>
              </a:rPr>
              <a:t>Двоструки хеликсни DNA ланац организован у супер навојницу, нема једарног омотача, један хромозом</a:t>
            </a:r>
          </a:p>
          <a:p>
            <a:pPr marL="457200"/>
            <a:endParaRPr lang="sr-Cyrl-RS" sz="2000" dirty="0">
              <a:latin typeface="Palatino Linotype" pitchFamily="18" charset="0"/>
            </a:endParaRPr>
          </a:p>
          <a:p>
            <a:pPr marL="457200" indent="-457200"/>
            <a:r>
              <a:rPr lang="sr-Cyrl-RS" sz="2400" dirty="0">
                <a:latin typeface="Palatino Linotype" pitchFamily="18" charset="0"/>
              </a:rPr>
              <a:t>3. Плазмиди </a:t>
            </a:r>
          </a:p>
          <a:p>
            <a:pPr marL="457200"/>
            <a:r>
              <a:rPr lang="ru-RU" sz="2000" dirty="0">
                <a:latin typeface="Palatino Linotype" pitchFamily="18" charset="0"/>
              </a:rPr>
              <a:t>мале, циркуларне дволанчане DNK, издвојене од хромозома, репликују се независно од хромозома, кодирају бројне факторе који бактеријама омогућавају да изазову болест</a:t>
            </a:r>
            <a:endParaRPr lang="en-US" sz="2000" dirty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rgbClr val="DA000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Cyrl-R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alatino Linotype" pitchFamily="18" charset="0"/>
                <a:ea typeface="+mj-ea"/>
                <a:cs typeface="+mj-cs"/>
              </a:rPr>
              <a:t>Структура бактерија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208823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sr-Cyrl-RS" sz="2800" b="1" dirty="0">
                <a:latin typeface="Palatino Linotype" pitchFamily="18" charset="0"/>
              </a:rPr>
              <a:t>Споре </a:t>
            </a:r>
          </a:p>
          <a:p>
            <a:pPr algn="ctr">
              <a:buNone/>
            </a:pPr>
            <a:endParaRPr lang="sr-Cyrl-RS" sz="2800" b="1" dirty="0">
              <a:latin typeface="Palatino Linotype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51520" y="1628800"/>
            <a:ext cx="864096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Cyrl-RS" sz="2000" dirty="0">
                <a:latin typeface="Palatino Linotype" pitchFamily="18" charset="0"/>
              </a:rPr>
              <a:t>д</a:t>
            </a:r>
            <a:r>
              <a:rPr lang="en-US" sz="2000" dirty="0" err="1">
                <a:latin typeface="Palatino Linotype" pitchFamily="18" charset="0"/>
              </a:rPr>
              <a:t>ехидриран</a:t>
            </a:r>
            <a:r>
              <a:rPr lang="sr-Cyrl-RS" sz="2000" dirty="0">
                <a:latin typeface="Palatino Linotype" pitchFamily="18" charset="0"/>
              </a:rPr>
              <a:t>е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метаболички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sr-Cyrl-RS" sz="2000" dirty="0">
                <a:latin typeface="Palatino Linotype" pitchFamily="18" charset="0"/>
              </a:rPr>
              <a:t>неактивне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форме</a:t>
            </a:r>
            <a:r>
              <a:rPr lang="sr-Cyrl-RS" sz="2000" dirty="0">
                <a:latin typeface="Palatino Linotype" pitchFamily="18" charset="0"/>
              </a:rPr>
              <a:t> које бактеријама омогућавају преживљавање у лошим условима</a:t>
            </a:r>
          </a:p>
          <a:p>
            <a:endParaRPr lang="sr-Cyrl-RS" sz="2000" dirty="0">
              <a:latin typeface="Palatino Linotype" pitchFamily="18" charset="0"/>
            </a:endParaRPr>
          </a:p>
          <a:p>
            <a:endParaRPr lang="sr-Cyrl-RS" sz="2000" dirty="0">
              <a:latin typeface="Palatino Linotype" pitchFamily="18" charset="0"/>
            </a:endParaRPr>
          </a:p>
          <a:p>
            <a:r>
              <a:rPr lang="sr-Cyrl-RS" sz="2000" dirty="0">
                <a:latin typeface="Palatino Linotype" pitchFamily="18" charset="0"/>
              </a:rPr>
              <a:t>Изузетно отпорне на високе температуре (</a:t>
            </a:r>
            <a:r>
              <a:rPr lang="en-US" sz="2000" b="1" dirty="0" err="1">
                <a:latin typeface="Palatino Linotype" pitchFamily="18" charset="0"/>
              </a:rPr>
              <a:t>калцијум</a:t>
            </a:r>
            <a:r>
              <a:rPr lang="en-US" sz="2000" b="1" dirty="0">
                <a:latin typeface="Palatino Linotype" pitchFamily="18" charset="0"/>
              </a:rPr>
              <a:t> </a:t>
            </a:r>
            <a:r>
              <a:rPr lang="en-US" sz="2000" b="1" dirty="0" err="1">
                <a:latin typeface="Palatino Linotype" pitchFamily="18" charset="0"/>
              </a:rPr>
              <a:t>дипиколинат</a:t>
            </a:r>
            <a:r>
              <a:rPr lang="sr-Cyrl-RS" sz="2000" b="1" dirty="0">
                <a:latin typeface="Palatino Linotype" pitchFamily="18" charset="0"/>
              </a:rPr>
              <a:t>)</a:t>
            </a:r>
            <a:r>
              <a:rPr lang="en-US" sz="2000" dirty="0">
                <a:latin typeface="Palatino Linotype" pitchFamily="18" charset="0"/>
              </a:rPr>
              <a:t> </a:t>
            </a:r>
            <a:endParaRPr lang="sr-Cyrl-RS" sz="2000" dirty="0">
              <a:latin typeface="Palatino Linotype" pitchFamily="18" charset="0"/>
            </a:endParaRPr>
          </a:p>
          <a:p>
            <a:endParaRPr lang="sr-Cyrl-RS" sz="2000" dirty="0">
              <a:latin typeface="Palatino Linotype" pitchFamily="18" charset="0"/>
            </a:endParaRPr>
          </a:p>
          <a:p>
            <a:r>
              <a:rPr lang="sr-Cyrl-RS" sz="2000" dirty="0">
                <a:latin typeface="Palatino Linotype" pitchFamily="18" charset="0"/>
              </a:rPr>
              <a:t>Отпорности спора доприноси специјални омотач који се састоји од </a:t>
            </a:r>
          </a:p>
          <a:p>
            <a:r>
              <a:rPr lang="en-US" sz="2000" b="1" dirty="0" err="1">
                <a:latin typeface="Palatino Linotype" pitchFamily="18" charset="0"/>
              </a:rPr>
              <a:t>мембран</a:t>
            </a:r>
            <a:r>
              <a:rPr lang="sr-Cyrl-RS" sz="2000" b="1" dirty="0">
                <a:latin typeface="Palatino Linotype" pitchFamily="18" charset="0"/>
              </a:rPr>
              <a:t>е с</a:t>
            </a:r>
            <a:r>
              <a:rPr lang="en-US" sz="2000" b="1" dirty="0" err="1">
                <a:latin typeface="Palatino Linotype" pitchFamily="18" charset="0"/>
              </a:rPr>
              <a:t>поре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која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је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еквивалентна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ћелиј</a:t>
            </a:r>
            <a:r>
              <a:rPr lang="sr-Cyrl-RS" sz="2000" dirty="0">
                <a:latin typeface="Palatino Linotype" pitchFamily="18" charset="0"/>
              </a:rPr>
              <a:t>с</a:t>
            </a:r>
            <a:r>
              <a:rPr lang="en-US" sz="2000" dirty="0" err="1">
                <a:latin typeface="Palatino Linotype" pitchFamily="18" charset="0"/>
              </a:rPr>
              <a:t>кој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мембрани</a:t>
            </a:r>
            <a:r>
              <a:rPr lang="sr-Cyrl-RS" sz="2000" dirty="0">
                <a:latin typeface="Palatino Linotype" pitchFamily="18" charset="0"/>
              </a:rPr>
              <a:t>;</a:t>
            </a:r>
            <a:r>
              <a:rPr lang="en-US" sz="2000" dirty="0">
                <a:latin typeface="Palatino Linotype" pitchFamily="18" charset="0"/>
              </a:rPr>
              <a:t> </a:t>
            </a:r>
            <a:endParaRPr lang="sr-Cyrl-RS" sz="2000" dirty="0">
              <a:latin typeface="Palatino Linotype" pitchFamily="18" charset="0"/>
            </a:endParaRPr>
          </a:p>
          <a:p>
            <a:r>
              <a:rPr lang="en-US" sz="2000" dirty="0" err="1">
                <a:latin typeface="Palatino Linotype" pitchFamily="18" charset="0"/>
              </a:rPr>
              <a:t>дебел</a:t>
            </a:r>
            <a:r>
              <a:rPr lang="sr-Cyrl-RS" sz="2000" dirty="0">
                <a:latin typeface="Palatino Linotype" pitchFamily="18" charset="0"/>
              </a:rPr>
              <a:t>ог </a:t>
            </a:r>
            <a:r>
              <a:rPr lang="en-US" sz="2000" b="1" dirty="0" err="1">
                <a:latin typeface="Palatino Linotype" pitchFamily="18" charset="0"/>
              </a:rPr>
              <a:t>кортек</a:t>
            </a:r>
            <a:r>
              <a:rPr lang="sr-Cyrl-RS" sz="2000" b="1" dirty="0">
                <a:latin typeface="Palatino Linotype" pitchFamily="18" charset="0"/>
              </a:rPr>
              <a:t>са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који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sr-Cyrl-RS" sz="2000" dirty="0">
                <a:latin typeface="Palatino Linotype" pitchFamily="18" charset="0"/>
              </a:rPr>
              <a:t>с</a:t>
            </a:r>
            <a:r>
              <a:rPr lang="en-US" sz="2000" dirty="0">
                <a:latin typeface="Palatino Linotype" pitchFamily="18" charset="0"/>
              </a:rPr>
              <a:t>е </a:t>
            </a:r>
            <a:r>
              <a:rPr lang="sr-Cyrl-RS" sz="2000" dirty="0">
                <a:latin typeface="Palatino Linotype" pitchFamily="18" charset="0"/>
              </a:rPr>
              <a:t>с</a:t>
            </a:r>
            <a:r>
              <a:rPr lang="en-US" sz="2000" dirty="0">
                <a:latin typeface="Palatino Linotype" pitchFamily="18" charset="0"/>
              </a:rPr>
              <a:t>а</a:t>
            </a:r>
            <a:r>
              <a:rPr lang="sr-Cyrl-RS" sz="2000" dirty="0">
                <a:latin typeface="Palatino Linotype" pitchFamily="18" charset="0"/>
              </a:rPr>
              <a:t>с</a:t>
            </a:r>
            <a:r>
              <a:rPr lang="en-US" sz="2000" dirty="0" err="1">
                <a:latin typeface="Palatino Linotype" pitchFamily="18" charset="0"/>
              </a:rPr>
              <a:t>тоји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од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sr-Cyrl-RS" sz="2000" dirty="0">
                <a:latin typeface="Palatino Linotype" pitchFamily="18" charset="0"/>
              </a:rPr>
              <a:t>с</a:t>
            </a:r>
            <a:r>
              <a:rPr lang="en-US" sz="2000" dirty="0" err="1">
                <a:latin typeface="Palatino Linotype" pitchFamily="18" charset="0"/>
              </a:rPr>
              <a:t>пецијалних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форми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пептидогликана</a:t>
            </a:r>
            <a:r>
              <a:rPr lang="sr-Cyrl-RS" sz="2000" dirty="0">
                <a:latin typeface="Palatino Linotype" pitchFamily="18" charset="0"/>
              </a:rPr>
              <a:t>; </a:t>
            </a:r>
            <a:r>
              <a:rPr lang="en-US" sz="2000" b="1" dirty="0" err="1">
                <a:latin typeface="Palatino Linotype" pitchFamily="18" charset="0"/>
              </a:rPr>
              <a:t>омотача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који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sr-Cyrl-RS" sz="2000" dirty="0">
                <a:latin typeface="Palatino Linotype" pitchFamily="18" charset="0"/>
              </a:rPr>
              <a:t>садржи нераствољив протеин са доста цистеина и кератина; и спољашњег омотача од липопротеина и угљених хидрата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који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sr-Cyrl-RS" sz="2000" dirty="0">
                <a:latin typeface="Palatino Linotype" pitchFamily="18" charset="0"/>
              </a:rPr>
              <a:t>с</a:t>
            </a:r>
            <a:r>
              <a:rPr lang="en-US" sz="2000" dirty="0">
                <a:latin typeface="Palatino Linotype" pitchFamily="18" charset="0"/>
              </a:rPr>
              <a:t>е </a:t>
            </a:r>
            <a:r>
              <a:rPr lang="en-US" sz="2000" dirty="0" err="1">
                <a:latin typeface="Palatino Linotype" pitchFamily="18" charset="0"/>
              </a:rPr>
              <a:t>назива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b="1" dirty="0" err="1">
                <a:latin typeface="Palatino Linotype" pitchFamily="18" charset="0"/>
              </a:rPr>
              <a:t>егзо</a:t>
            </a:r>
            <a:r>
              <a:rPr lang="sr-Cyrl-RS" sz="2000" b="1" dirty="0">
                <a:latin typeface="Palatino Linotype" pitchFamily="18" charset="0"/>
              </a:rPr>
              <a:t>с</a:t>
            </a:r>
            <a:r>
              <a:rPr lang="en-US" sz="2000" b="1" dirty="0" err="1">
                <a:latin typeface="Palatino Linotype" pitchFamily="18" charset="0"/>
              </a:rPr>
              <a:t>поријум</a:t>
            </a:r>
            <a:endParaRPr lang="sr-Cyrl-RS" sz="2000" dirty="0">
              <a:latin typeface="Palatino Linotype" pitchFamily="18" charset="0"/>
            </a:endParaRPr>
          </a:p>
          <a:p>
            <a:endParaRPr lang="sr-Cyrl-RS" sz="2000" dirty="0">
              <a:latin typeface="Palatino Linotype" pitchFamily="18" charset="0"/>
            </a:endParaRPr>
          </a:p>
          <a:p>
            <a:r>
              <a:rPr lang="sr-Cyrl-RS" sz="2000" dirty="0">
                <a:latin typeface="Palatino Linotype" pitchFamily="18" charset="0"/>
              </a:rPr>
              <a:t>Н</a:t>
            </a:r>
            <a:r>
              <a:rPr lang="en-US" sz="2000" dirty="0">
                <a:latin typeface="Palatino Linotype" pitchFamily="18" charset="0"/>
              </a:rPr>
              <a:t>и</a:t>
            </a:r>
            <a:r>
              <a:rPr lang="sr-Cyrl-RS" sz="2000" dirty="0">
                <a:latin typeface="Palatino Linotype" pitchFamily="18" charset="0"/>
              </a:rPr>
              <a:t>с</a:t>
            </a:r>
            <a:r>
              <a:rPr lang="en-US" sz="2000" dirty="0">
                <a:latin typeface="Palatino Linotype" pitchFamily="18" charset="0"/>
              </a:rPr>
              <a:t>у </a:t>
            </a:r>
            <a:r>
              <a:rPr lang="en-US" sz="2000" dirty="0" err="1">
                <a:latin typeface="Palatino Linotype" pitchFamily="18" charset="0"/>
              </a:rPr>
              <a:t>репродуктивне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sr-Cyrl-RS" sz="2000" dirty="0">
                <a:latin typeface="Palatino Linotype" pitchFamily="18" charset="0"/>
              </a:rPr>
              <a:t>с</a:t>
            </a:r>
            <a:r>
              <a:rPr lang="en-US" sz="2000" dirty="0" err="1">
                <a:latin typeface="Palatino Linotype" pitchFamily="18" charset="0"/>
              </a:rPr>
              <a:t>труктуре</a:t>
            </a:r>
            <a:r>
              <a:rPr lang="en-US" sz="2000" dirty="0">
                <a:latin typeface="Palatino Linotype" pitchFamily="18" charset="0"/>
              </a:rPr>
              <a:t> </a:t>
            </a:r>
            <a:endParaRPr lang="sr-Cyrl-RS" sz="2000" dirty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rgbClr val="DA000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Cyrl-R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alatino Linotype" pitchFamily="18" charset="0"/>
                <a:ea typeface="+mj-ea"/>
                <a:cs typeface="+mj-cs"/>
              </a:rPr>
              <a:t>Структура бактерија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208823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sr-Cyrl-RS" sz="2800" b="1" dirty="0">
                <a:latin typeface="Palatino Linotype" pitchFamily="18" charset="0"/>
              </a:rPr>
              <a:t>Споре </a:t>
            </a:r>
          </a:p>
          <a:p>
            <a:pPr algn="ctr">
              <a:buNone/>
            </a:pPr>
            <a:endParaRPr lang="sr-Cyrl-RS" sz="2800" b="1" dirty="0">
              <a:latin typeface="Palatino Linotype" pitchFamily="18" charset="0"/>
            </a:endParaRP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31529" y="1365076"/>
            <a:ext cx="6276975" cy="544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107504" y="2060848"/>
            <a:ext cx="273630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b="1" dirty="0">
                <a:latin typeface="Palatino Linotype" pitchFamily="18" charset="0"/>
              </a:rPr>
              <a:t>Спорулација</a:t>
            </a:r>
            <a:r>
              <a:rPr lang="sr-Cyrl-RS" dirty="0">
                <a:latin typeface="Palatino Linotype" pitchFamily="18" charset="0"/>
              </a:rPr>
              <a:t>: процес којим вегетативни облик бактерије у </a:t>
            </a:r>
            <a:r>
              <a:rPr lang="en-US" dirty="0" err="1">
                <a:latin typeface="Palatino Linotype" pitchFamily="18" charset="0"/>
              </a:rPr>
              <a:t>лошим</a:t>
            </a:r>
            <a:r>
              <a:rPr lang="en-US" dirty="0">
                <a:latin typeface="Palatino Linotype" pitchFamily="18" charset="0"/>
              </a:rPr>
              <a:t> у</a:t>
            </a:r>
            <a:r>
              <a:rPr lang="sr-Cyrl-RS" dirty="0">
                <a:latin typeface="Palatino Linotype" pitchFamily="18" charset="0"/>
              </a:rPr>
              <a:t>с</a:t>
            </a:r>
            <a:r>
              <a:rPr lang="en-US" dirty="0" err="1">
                <a:latin typeface="Palatino Linotype" pitchFamily="18" charset="0"/>
              </a:rPr>
              <a:t>ловима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sr-Cyrl-RS" dirty="0">
                <a:latin typeface="Palatino Linotype" pitchFamily="18" charset="0"/>
              </a:rPr>
              <a:t>с</a:t>
            </a:r>
            <a:r>
              <a:rPr lang="en-US" dirty="0" err="1">
                <a:latin typeface="Palatino Linotype" pitchFamily="18" charset="0"/>
              </a:rPr>
              <a:t>пољашње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sr-Cyrl-RS" dirty="0">
                <a:latin typeface="Palatino Linotype" pitchFamily="18" charset="0"/>
              </a:rPr>
              <a:t>с</a:t>
            </a:r>
            <a:r>
              <a:rPr lang="en-US" dirty="0" err="1">
                <a:latin typeface="Palatino Linotype" pitchFamily="18" charset="0"/>
              </a:rPr>
              <a:t>редине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sr-Cyrl-RS" dirty="0">
                <a:latin typeface="Palatino Linotype" pitchFamily="18" charset="0"/>
              </a:rPr>
              <a:t> прелази у спору.</a:t>
            </a:r>
          </a:p>
          <a:p>
            <a:endParaRPr lang="sr-Cyrl-RS" dirty="0">
              <a:latin typeface="Palatino Linotype" pitchFamily="18" charset="0"/>
            </a:endParaRPr>
          </a:p>
          <a:p>
            <a:endParaRPr lang="sr-Cyrl-RS" dirty="0">
              <a:latin typeface="Palatino Linotype" pitchFamily="18" charset="0"/>
            </a:endParaRPr>
          </a:p>
          <a:p>
            <a:r>
              <a:rPr lang="sr-Cyrl-RS" b="1" dirty="0">
                <a:latin typeface="Palatino Linotype" pitchFamily="18" charset="0"/>
              </a:rPr>
              <a:t>Герминација</a:t>
            </a:r>
            <a:r>
              <a:rPr lang="sr-Cyrl-RS" dirty="0">
                <a:latin typeface="Palatino Linotype" pitchFamily="18" charset="0"/>
              </a:rPr>
              <a:t>: процес којим спора у повољним условима прелази у вегетативну форму</a:t>
            </a:r>
            <a:r>
              <a:rPr lang="en-US" dirty="0">
                <a:latin typeface="Palatino Linotype" pitchFamily="18" charset="0"/>
              </a:rPr>
              <a:t>. </a:t>
            </a:r>
            <a:endParaRPr lang="sr-Cyrl-RS" dirty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3166"/>
            <a:ext cx="9144000" cy="1009650"/>
          </a:xfrm>
        </p:spPr>
        <p:txBody>
          <a:bodyPr>
            <a:noAutofit/>
          </a:bodyPr>
          <a:lstStyle/>
          <a:p>
            <a:r>
              <a:rPr lang="ru-RU" b="1" dirty="0">
                <a:latin typeface="Palatino Linotype" pitchFamily="18" charset="0"/>
              </a:rPr>
              <a:t>Наставна јединица </a:t>
            </a:r>
            <a:r>
              <a:rPr lang="en-US" b="1" dirty="0">
                <a:latin typeface="Palatino Linotype" pitchFamily="18" charset="0"/>
              </a:rPr>
              <a:t>6</a:t>
            </a:r>
            <a:r>
              <a:rPr lang="ru-RU" b="1">
                <a:latin typeface="Palatino Linotype" pitchFamily="18" charset="0"/>
              </a:rPr>
              <a:t> </a:t>
            </a:r>
            <a:endParaRPr lang="en-US" b="1" dirty="0">
              <a:latin typeface="Palatino Linotype" pitchFamily="18" charset="0"/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00200"/>
            <a:ext cx="9144000" cy="521335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ru-RU" b="1" dirty="0">
              <a:solidFill>
                <a:schemeClr val="accent5">
                  <a:lumMod val="50000"/>
                </a:schemeClr>
              </a:solidFill>
              <a:latin typeface="Palatino Linotype" pitchFamily="18" charset="0"/>
            </a:endParaRPr>
          </a:p>
          <a:p>
            <a:pPr>
              <a:buFont typeface="Wingdings" pitchFamily="2" charset="2"/>
              <a:buNone/>
            </a:pPr>
            <a:endParaRPr lang="ru-RU" b="1" dirty="0">
              <a:solidFill>
                <a:schemeClr val="accent5">
                  <a:lumMod val="50000"/>
                </a:schemeClr>
              </a:solidFill>
              <a:latin typeface="Palatino Linotype" pitchFamily="18" charset="0"/>
            </a:endParaRPr>
          </a:p>
          <a:p>
            <a:pPr>
              <a:buFont typeface="Wingdings" pitchFamily="2" charset="2"/>
              <a:buNone/>
            </a:pPr>
            <a:endParaRPr lang="ru-RU" b="1" dirty="0">
              <a:solidFill>
                <a:schemeClr val="accent5">
                  <a:lumMod val="50000"/>
                </a:schemeClr>
              </a:solidFill>
              <a:latin typeface="Palatino Linotype" pitchFamily="18" charset="0"/>
            </a:endParaRPr>
          </a:p>
          <a:p>
            <a:pPr algn="r">
              <a:buFont typeface="Wingdings" pitchFamily="2" charset="2"/>
              <a:buNone/>
            </a:pPr>
            <a:endParaRPr lang="ru-RU" sz="2900" b="1" dirty="0">
              <a:solidFill>
                <a:schemeClr val="accent5">
                  <a:lumMod val="50000"/>
                </a:schemeClr>
              </a:solidFill>
              <a:latin typeface="Palatino Linotype" pitchFamily="18" charset="0"/>
            </a:endParaRPr>
          </a:p>
          <a:p>
            <a:pPr algn="r">
              <a:buFont typeface="Wingdings" pitchFamily="2" charset="2"/>
              <a:buNone/>
            </a:pPr>
            <a:r>
              <a:rPr lang="sr-Cyrl-RS" sz="2900" b="1" dirty="0">
                <a:solidFill>
                  <a:schemeClr val="accent5">
                    <a:lumMod val="50000"/>
                  </a:schemeClr>
                </a:solidFill>
                <a:latin typeface="Palatino Linotype" pitchFamily="18" charset="0"/>
              </a:rPr>
              <a:t>Биологија бактеријских ћелија</a:t>
            </a:r>
            <a:r>
              <a:rPr lang="ru-RU" sz="2900" b="1" dirty="0">
                <a:solidFill>
                  <a:schemeClr val="accent5">
                    <a:lumMod val="50000"/>
                  </a:schemeClr>
                </a:solidFill>
                <a:latin typeface="Palatino Linotype" pitchFamily="18" charset="0"/>
              </a:rPr>
              <a:t>. </a:t>
            </a:r>
          </a:p>
          <a:p>
            <a:pPr algn="r">
              <a:buFont typeface="Wingdings" pitchFamily="2" charset="2"/>
              <a:buNone/>
            </a:pPr>
            <a:r>
              <a:rPr lang="ru-RU" sz="2900" b="1" dirty="0">
                <a:solidFill>
                  <a:schemeClr val="accent5">
                    <a:lumMod val="50000"/>
                  </a:schemeClr>
                </a:solidFill>
                <a:latin typeface="Palatino Linotype" pitchFamily="18" charset="0"/>
              </a:rPr>
              <a:t>Генетика бактерија. </a:t>
            </a:r>
          </a:p>
          <a:p>
            <a:pPr algn="r">
              <a:buFont typeface="Wingdings" pitchFamily="2" charset="2"/>
              <a:buNone/>
            </a:pPr>
            <a:r>
              <a:rPr lang="sr-Cyrl-RS" sz="2900" b="1" dirty="0">
                <a:solidFill>
                  <a:schemeClr val="accent5">
                    <a:lumMod val="50000"/>
                  </a:schemeClr>
                </a:solidFill>
                <a:latin typeface="Palatino Linotype" pitchFamily="18" charset="0"/>
              </a:rPr>
              <a:t>Патогенеза инфективних болести. </a:t>
            </a:r>
            <a:r>
              <a:rPr lang="ru-RU" sz="2900" b="1" dirty="0">
                <a:solidFill>
                  <a:schemeClr val="accent5">
                    <a:lumMod val="50000"/>
                  </a:schemeClr>
                </a:solidFill>
                <a:latin typeface="Palatino Linotype" pitchFamily="18" charset="0"/>
              </a:rPr>
              <a:t>Антибиотици. </a:t>
            </a:r>
          </a:p>
          <a:p>
            <a:pPr algn="r">
              <a:buFont typeface="Wingdings" pitchFamily="2" charset="2"/>
              <a:buNone/>
            </a:pPr>
            <a:r>
              <a:rPr lang="ru-RU" sz="2900" b="1" dirty="0">
                <a:solidFill>
                  <a:schemeClr val="accent5">
                    <a:lumMod val="50000"/>
                  </a:schemeClr>
                </a:solidFill>
                <a:latin typeface="Palatino Linotype" pitchFamily="18" charset="0"/>
              </a:rPr>
              <a:t>Стерилизација и дезинфекција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rgbClr val="DA000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Cyrl-R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alatino Linotype" pitchFamily="18" charset="0"/>
                <a:ea typeface="+mj-ea"/>
                <a:cs typeface="+mj-cs"/>
              </a:rPr>
              <a:t>Метаболизам бактерија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51520" y="1628800"/>
            <a:ext cx="864096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Palatino Linotype" pitchFamily="18" charset="0"/>
              </a:rPr>
              <a:t>Разлике између метаболизма бактеријских и хуманих ћелија: </a:t>
            </a:r>
          </a:p>
          <a:p>
            <a:pPr algn="ctr"/>
            <a:endParaRPr lang="ru-RU" sz="2400" dirty="0">
              <a:latin typeface="Palatino Linotype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400" u="sng" dirty="0">
                <a:latin typeface="Palatino Linotype" pitchFamily="18" charset="0"/>
              </a:rPr>
              <a:t>Брзина</a:t>
            </a:r>
            <a:r>
              <a:rPr lang="ru-RU" sz="2400" dirty="0">
                <a:latin typeface="Palatino Linotype" pitchFamily="18" charset="0"/>
              </a:rPr>
              <a:t>: бактерија има 10 до 100 пута брже метаболичке процесе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u="sng" dirty="0">
                <a:latin typeface="Palatino Linotype" pitchFamily="18" charset="0"/>
              </a:rPr>
              <a:t>Прилагодљивост</a:t>
            </a:r>
            <a:r>
              <a:rPr lang="ru-RU" sz="2400" dirty="0">
                <a:latin typeface="Palatino Linotype" pitchFamily="18" charset="0"/>
              </a:rPr>
              <a:t>: користе веома различита једињења као извор енергије  и имају веома различите нутритивне захтеве.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u="sng" dirty="0">
                <a:latin typeface="Palatino Linotype" pitchFamily="18" charset="0"/>
              </a:rPr>
              <a:t>Једноставност</a:t>
            </a:r>
            <a:r>
              <a:rPr lang="ru-RU" sz="2400" dirty="0">
                <a:latin typeface="Palatino Linotype" pitchFamily="18" charset="0"/>
              </a:rPr>
              <a:t>: синтетишу макромолекуле на веома </a:t>
            </a:r>
            <a:r>
              <a:rPr lang="ru-RU" sz="2400">
                <a:latin typeface="Palatino Linotype" pitchFamily="18" charset="0"/>
              </a:rPr>
              <a:t>динамичан начин, само када им је потребно. </a:t>
            </a:r>
            <a:endParaRPr lang="ru-RU" sz="2400" dirty="0">
              <a:latin typeface="Palatino Linotype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400" u="sng" dirty="0">
                <a:latin typeface="Palatino Linotype" pitchFamily="18" charset="0"/>
              </a:rPr>
              <a:t>Јединственост</a:t>
            </a:r>
            <a:r>
              <a:rPr lang="ru-RU" sz="2400" dirty="0">
                <a:latin typeface="Palatino Linotype" pitchFamily="18" charset="0"/>
              </a:rPr>
              <a:t>: неки биосинтетски процеси као што су они којима настаје пептидогликан, липополисахарид и токсини су јединствени за бактерије.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rgbClr val="DA000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Cyrl-R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alatino Linotype" pitchFamily="18" charset="0"/>
                <a:ea typeface="+mj-ea"/>
                <a:cs typeface="+mj-cs"/>
              </a:rPr>
              <a:t>Метаболизам бактерија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51520" y="809417"/>
            <a:ext cx="86409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Palatino Linotype" pitchFamily="18" charset="0"/>
              </a:rPr>
              <a:t>Преузимање материја из окружења</a:t>
            </a:r>
          </a:p>
          <a:p>
            <a:r>
              <a:rPr lang="ru-RU" sz="1600" dirty="0">
                <a:latin typeface="Palatino Linotype" pitchFamily="18" charset="0"/>
              </a:rPr>
              <a:t>Реакције којима се добија енергија</a:t>
            </a:r>
          </a:p>
          <a:p>
            <a:r>
              <a:rPr lang="ru-RU" sz="1600" dirty="0">
                <a:latin typeface="Palatino Linotype" pitchFamily="18" charset="0"/>
              </a:rPr>
              <a:t>Реакције биосинтезе</a:t>
            </a:r>
          </a:p>
          <a:p>
            <a:r>
              <a:rPr lang="ru-RU" sz="1600" dirty="0">
                <a:latin typeface="Palatino Linotype" pitchFamily="18" charset="0"/>
              </a:rPr>
              <a:t>Реакције полимеризације</a:t>
            </a:r>
          </a:p>
          <a:p>
            <a:r>
              <a:rPr lang="ru-RU" sz="1600" dirty="0">
                <a:latin typeface="Palatino Linotype" pitchFamily="18" charset="0"/>
              </a:rPr>
              <a:t>Реакције удруживања</a:t>
            </a:r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132856"/>
            <a:ext cx="8772525" cy="4725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rgbClr val="DA000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Cyrl-R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alatino Linotype" pitchFamily="18" charset="0"/>
                <a:ea typeface="+mj-ea"/>
                <a:cs typeface="+mj-cs"/>
              </a:rPr>
              <a:t>Метаболизам бактерија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51520" y="809417"/>
            <a:ext cx="8640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Palatino Linotype" pitchFamily="18" charset="0"/>
              </a:rPr>
              <a:t>Преузимање материја из окружења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1628800"/>
            <a:ext cx="33843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r-Cyrl-RS" sz="2400" dirty="0">
                <a:latin typeface="Palatino Linotype" pitchFamily="18" charset="0"/>
              </a:rPr>
              <a:t>Проста дифузија</a:t>
            </a:r>
          </a:p>
          <a:p>
            <a:pPr>
              <a:buFont typeface="Arial" pitchFamily="34" charset="0"/>
              <a:buChar char="•"/>
            </a:pPr>
            <a:r>
              <a:rPr lang="sr-Cyrl-RS" sz="2400" b="1" dirty="0">
                <a:latin typeface="Palatino Linotype" pitchFamily="18" charset="0"/>
              </a:rPr>
              <a:t>О</a:t>
            </a:r>
            <a:r>
              <a:rPr lang="en-US" sz="2400" b="1" dirty="0" err="1">
                <a:latin typeface="Palatino Linotype" pitchFamily="18" charset="0"/>
              </a:rPr>
              <a:t>лакшан</a:t>
            </a:r>
            <a:r>
              <a:rPr lang="sr-Cyrl-RS" sz="2400" b="1" dirty="0">
                <a:latin typeface="Palatino Linotype" pitchFamily="18" charset="0"/>
              </a:rPr>
              <a:t>а</a:t>
            </a:r>
            <a:r>
              <a:rPr lang="en-US" sz="2400" b="1" dirty="0">
                <a:latin typeface="Palatino Linotype" pitchFamily="18" charset="0"/>
              </a:rPr>
              <a:t> </a:t>
            </a:r>
            <a:r>
              <a:rPr lang="en-US" sz="2400" b="1" dirty="0" err="1">
                <a:latin typeface="Palatino Linotype" pitchFamily="18" charset="0"/>
              </a:rPr>
              <a:t>дифузиј</a:t>
            </a:r>
            <a:r>
              <a:rPr lang="sr-Cyrl-RS" sz="2400" b="1" dirty="0">
                <a:latin typeface="Palatino Linotype" pitchFamily="18" charset="0"/>
              </a:rPr>
              <a:t>а</a:t>
            </a:r>
          </a:p>
          <a:p>
            <a:pPr>
              <a:buFont typeface="Arial" pitchFamily="34" charset="0"/>
              <a:buChar char="•"/>
            </a:pPr>
            <a:r>
              <a:rPr lang="sr-Cyrl-RS" sz="2400" b="1" dirty="0">
                <a:latin typeface="Palatino Linotype" pitchFamily="18" charset="0"/>
              </a:rPr>
              <a:t>Активни транспорт</a:t>
            </a:r>
          </a:p>
          <a:p>
            <a:pPr>
              <a:buFont typeface="Arial" pitchFamily="34" charset="0"/>
              <a:buChar char="•"/>
            </a:pPr>
            <a:r>
              <a:rPr lang="sr-Cyrl-RS" sz="2400" dirty="0">
                <a:latin typeface="Palatino Linotype" pitchFamily="18" charset="0"/>
              </a:rPr>
              <a:t>Транслокација</a:t>
            </a:r>
          </a:p>
          <a:p>
            <a:endParaRPr lang="sr-Cyrl-RS" sz="2400" dirty="0">
              <a:latin typeface="Palatino Linotype" pitchFamily="18" charset="0"/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472927"/>
            <a:ext cx="4373926" cy="3180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96" y="3346276"/>
            <a:ext cx="4486275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4572000" y="580526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endParaRPr lang="sr-Cyrl-RS" b="1" dirty="0">
              <a:solidFill>
                <a:srgbClr val="DA0000"/>
              </a:solidFill>
              <a:latin typeface="Palatino Linotype" pitchFamily="18" charset="0"/>
            </a:endParaRPr>
          </a:p>
          <a:p>
            <a:pPr algn="r"/>
            <a:r>
              <a:rPr lang="sr-Cyrl-RS" b="1" dirty="0">
                <a:solidFill>
                  <a:srgbClr val="DA0000"/>
                </a:solidFill>
                <a:latin typeface="Palatino Linotype" pitchFamily="18" charset="0"/>
              </a:rPr>
              <a:t>Сидерофоре </a:t>
            </a:r>
            <a:r>
              <a:rPr lang="en-US" b="1" dirty="0">
                <a:solidFill>
                  <a:srgbClr val="DA0000"/>
                </a:solidFill>
                <a:latin typeface="Palatino Linotype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rgbClr val="DA000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Cyrl-R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alatino Linotype" pitchFamily="18" charset="0"/>
                <a:ea typeface="+mj-ea"/>
                <a:cs typeface="+mj-cs"/>
              </a:rPr>
              <a:t>Метаболизам бактерија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51520" y="809417"/>
            <a:ext cx="8640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Palatino Linotype" pitchFamily="18" charset="0"/>
              </a:rPr>
              <a:t>Реакције којима се добија енергија</a:t>
            </a:r>
          </a:p>
        </p:txBody>
      </p:sp>
      <p:sp>
        <p:nvSpPr>
          <p:cNvPr id="5" name="Rectangle 4"/>
          <p:cNvSpPr/>
          <p:nvPr/>
        </p:nvSpPr>
        <p:spPr>
          <a:xfrm>
            <a:off x="179512" y="1556792"/>
            <a:ext cx="33843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r-Cyrl-RS" sz="2400" dirty="0">
                <a:latin typeface="Palatino Linotype" pitchFamily="18" charset="0"/>
              </a:rPr>
              <a:t>Ферментација</a:t>
            </a:r>
          </a:p>
          <a:p>
            <a:pPr>
              <a:buFont typeface="Arial" pitchFamily="34" charset="0"/>
              <a:buChar char="•"/>
            </a:pPr>
            <a:r>
              <a:rPr lang="sr-Cyrl-RS" sz="2400" dirty="0">
                <a:latin typeface="Palatino Linotype" pitchFamily="18" charset="0"/>
              </a:rPr>
              <a:t>Респирација </a:t>
            </a:r>
          </a:p>
          <a:p>
            <a:endParaRPr lang="sr-Cyrl-RS" sz="2400" dirty="0">
              <a:latin typeface="Palatino Linotype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16024" y="2555026"/>
            <a:ext cx="88924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dirty="0">
                <a:latin typeface="Palatino Linotype" pitchFamily="18" charset="0"/>
              </a:rPr>
              <a:t>На основу </a:t>
            </a:r>
            <a:r>
              <a:rPr lang="en-US" dirty="0" err="1">
                <a:latin typeface="Palatino Linotype" pitchFamily="18" charset="0"/>
              </a:rPr>
              <a:t>комбинациј</a:t>
            </a:r>
            <a:r>
              <a:rPr lang="sr-Cyrl-RS" dirty="0">
                <a:latin typeface="Palatino Linotype" pitchFamily="18" charset="0"/>
              </a:rPr>
              <a:t>е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две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карактеристике</a:t>
            </a:r>
            <a:r>
              <a:rPr lang="en-US" dirty="0">
                <a:latin typeface="Palatino Linotype" pitchFamily="18" charset="0"/>
              </a:rPr>
              <a:t>, </a:t>
            </a:r>
            <a:r>
              <a:rPr lang="en-US" dirty="0" err="1">
                <a:latin typeface="Palatino Linotype" pitchFamily="18" charset="0"/>
              </a:rPr>
              <a:t>резистенције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на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кисеоник</a:t>
            </a:r>
            <a:r>
              <a:rPr lang="en-US" dirty="0">
                <a:latin typeface="Palatino Linotype" pitchFamily="18" charset="0"/>
              </a:rPr>
              <a:t> и </a:t>
            </a:r>
            <a:r>
              <a:rPr lang="en-US" dirty="0" err="1">
                <a:latin typeface="Palatino Linotype" pitchFamily="18" charset="0"/>
              </a:rPr>
              <a:t>способности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да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користе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молекуларни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кисеоник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као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финални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акцептор</a:t>
            </a:r>
            <a:r>
              <a:rPr lang="sr-Cyrl-RS" dirty="0">
                <a:latin typeface="Palatino Linotype" pitchFamily="18" charset="0"/>
              </a:rPr>
              <a:t> електрона, </a:t>
            </a:r>
            <a:r>
              <a:rPr lang="en-US" dirty="0" err="1">
                <a:latin typeface="Palatino Linotype" pitchFamily="18" charset="0"/>
              </a:rPr>
              <a:t>бактериј</a:t>
            </a:r>
            <a:r>
              <a:rPr lang="sr-Cyrl-RS" dirty="0">
                <a:latin typeface="Palatino Linotype" pitchFamily="18" charset="0"/>
              </a:rPr>
              <a:t>е се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деле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sr-Cyrl-RS" dirty="0">
                <a:latin typeface="Palatino Linotype" pitchFamily="18" charset="0"/>
              </a:rPr>
              <a:t>на </a:t>
            </a:r>
            <a:r>
              <a:rPr lang="en-US" dirty="0">
                <a:latin typeface="Palatino Linotype" pitchFamily="18" charset="0"/>
              </a:rPr>
              <a:t>4 </a:t>
            </a:r>
            <a:r>
              <a:rPr lang="sr-Cyrl-RS" dirty="0">
                <a:latin typeface="Palatino Linotype" pitchFamily="18" charset="0"/>
              </a:rPr>
              <a:t>групе:</a:t>
            </a:r>
          </a:p>
          <a:p>
            <a:endParaRPr lang="sr-Cyrl-RS" dirty="0">
              <a:latin typeface="Palatino Linotype" pitchFamily="18" charset="0"/>
            </a:endParaRPr>
          </a:p>
          <a:p>
            <a:r>
              <a:rPr lang="en-US" b="1" dirty="0" err="1">
                <a:latin typeface="Palatino Linotype" pitchFamily="18" charset="0"/>
              </a:rPr>
              <a:t>Аеробне</a:t>
            </a:r>
            <a:r>
              <a:rPr lang="en-US" b="1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бактерије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захтевају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кисеоник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који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метаболишу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процесом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респирације</a:t>
            </a:r>
            <a:r>
              <a:rPr lang="en-US" dirty="0">
                <a:latin typeface="Palatino Linotype" pitchFamily="18" charset="0"/>
              </a:rPr>
              <a:t>. </a:t>
            </a:r>
          </a:p>
          <a:p>
            <a:r>
              <a:rPr lang="en-US" b="1" dirty="0" err="1">
                <a:latin typeface="Palatino Linotype" pitchFamily="18" charset="0"/>
              </a:rPr>
              <a:t>Анаеробне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бактерије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не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могу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да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расту</a:t>
            </a:r>
            <a:r>
              <a:rPr lang="sr-Cyrl-RS" dirty="0">
                <a:latin typeface="Palatino Linotype" pitchFamily="18" charset="0"/>
              </a:rPr>
              <a:t>,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или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их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убија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кисеоник</a:t>
            </a:r>
            <a:r>
              <a:rPr lang="en-US" dirty="0">
                <a:latin typeface="Palatino Linotype" pitchFamily="18" charset="0"/>
              </a:rPr>
              <a:t> и </a:t>
            </a:r>
            <a:r>
              <a:rPr lang="en-US" dirty="0" err="1">
                <a:latin typeface="Palatino Linotype" pitchFamily="18" charset="0"/>
              </a:rPr>
              <a:t>користе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искључиво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процес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ферментације</a:t>
            </a:r>
            <a:r>
              <a:rPr lang="sr-Cyrl-RS" dirty="0">
                <a:latin typeface="Palatino Linotype" pitchFamily="18" charset="0"/>
              </a:rPr>
              <a:t>.</a:t>
            </a:r>
            <a:endParaRPr lang="en-US" dirty="0">
              <a:latin typeface="Palatino Linotype" pitchFamily="18" charset="0"/>
            </a:endParaRPr>
          </a:p>
          <a:p>
            <a:r>
              <a:rPr lang="sr-Cyrl-RS" b="1" dirty="0">
                <a:latin typeface="Palatino Linotype" pitchFamily="18" charset="0"/>
              </a:rPr>
              <a:t>Ф</a:t>
            </a:r>
            <a:r>
              <a:rPr lang="en-US" b="1" dirty="0" err="1">
                <a:latin typeface="Palatino Linotype" pitchFamily="18" charset="0"/>
              </a:rPr>
              <a:t>акултативне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бактерије</a:t>
            </a:r>
            <a:r>
              <a:rPr lang="sr-Cyrl-RS" dirty="0">
                <a:latin typeface="Palatino Linotype" pitchFamily="18" charset="0"/>
              </a:rPr>
              <a:t>,</a:t>
            </a:r>
            <a:r>
              <a:rPr lang="en-US" dirty="0">
                <a:latin typeface="Palatino Linotype" pitchFamily="18" charset="0"/>
              </a:rPr>
              <a:t> а </a:t>
            </a:r>
            <a:r>
              <a:rPr lang="en-US" dirty="0" err="1">
                <a:latin typeface="Palatino Linotype" pitchFamily="18" charset="0"/>
              </a:rPr>
              <a:t>то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је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већина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патогена</a:t>
            </a:r>
            <a:r>
              <a:rPr lang="sr-Cyrl-RS" dirty="0">
                <a:latin typeface="Palatino Linotype" pitchFamily="18" charset="0"/>
              </a:rPr>
              <a:t>,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веома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добро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расту</a:t>
            </a:r>
            <a:r>
              <a:rPr lang="en-US" dirty="0">
                <a:latin typeface="Palatino Linotype" pitchFamily="18" charset="0"/>
              </a:rPr>
              <a:t> у </a:t>
            </a:r>
            <a:r>
              <a:rPr lang="en-US" dirty="0" err="1">
                <a:latin typeface="Palatino Linotype" pitchFamily="18" charset="0"/>
              </a:rPr>
              <a:t>аеробним</a:t>
            </a:r>
            <a:r>
              <a:rPr lang="en-US" dirty="0">
                <a:latin typeface="Palatino Linotype" pitchFamily="18" charset="0"/>
              </a:rPr>
              <a:t> и у </a:t>
            </a:r>
            <a:r>
              <a:rPr lang="en-US" dirty="0" err="1">
                <a:latin typeface="Palatino Linotype" pitchFamily="18" charset="0"/>
              </a:rPr>
              <a:t>анаеробним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условима</a:t>
            </a:r>
            <a:r>
              <a:rPr lang="en-US" dirty="0">
                <a:latin typeface="Palatino Linotype" pitchFamily="18" charset="0"/>
              </a:rPr>
              <a:t>. </a:t>
            </a:r>
            <a:r>
              <a:rPr lang="en-US" dirty="0" err="1">
                <a:latin typeface="Palatino Linotype" pitchFamily="18" charset="0"/>
              </a:rPr>
              <a:t>Уколико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им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је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доступан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кисеоник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обављају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респирацију</a:t>
            </a:r>
            <a:r>
              <a:rPr lang="en-US" dirty="0">
                <a:latin typeface="Palatino Linotype" pitchFamily="18" charset="0"/>
              </a:rPr>
              <a:t>, </a:t>
            </a:r>
            <a:r>
              <a:rPr lang="en-US" dirty="0" err="1">
                <a:latin typeface="Palatino Linotype" pitchFamily="18" charset="0"/>
              </a:rPr>
              <a:t>уколико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немају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кисеоник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оне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обављају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ферментацију</a:t>
            </a:r>
            <a:r>
              <a:rPr lang="en-US" dirty="0">
                <a:latin typeface="Palatino Linotype" pitchFamily="18" charset="0"/>
              </a:rPr>
              <a:t>. </a:t>
            </a:r>
            <a:r>
              <a:rPr lang="en-US" dirty="0" err="1">
                <a:latin typeface="Palatino Linotype" pitchFamily="18" charset="0"/>
              </a:rPr>
              <a:t>Неке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факултативне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бактерије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обављају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ферментацију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чак</a:t>
            </a:r>
            <a:r>
              <a:rPr lang="en-US" dirty="0">
                <a:latin typeface="Palatino Linotype" pitchFamily="18" charset="0"/>
              </a:rPr>
              <a:t> и </a:t>
            </a:r>
            <a:r>
              <a:rPr lang="en-US" dirty="0" err="1">
                <a:latin typeface="Palatino Linotype" pitchFamily="18" charset="0"/>
              </a:rPr>
              <a:t>када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је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кисеоник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доступан</a:t>
            </a:r>
            <a:r>
              <a:rPr lang="en-US" dirty="0">
                <a:latin typeface="Palatino Linotype" pitchFamily="18" charset="0"/>
              </a:rPr>
              <a:t>. </a:t>
            </a:r>
          </a:p>
          <a:p>
            <a:r>
              <a:rPr lang="en-US" b="1" dirty="0" err="1">
                <a:latin typeface="Palatino Linotype" pitchFamily="18" charset="0"/>
              </a:rPr>
              <a:t>Микроаерофилне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бактерије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захтевају</a:t>
            </a:r>
            <a:r>
              <a:rPr lang="en-US" dirty="0">
                <a:latin typeface="Palatino Linotype" pitchFamily="18" charset="0"/>
              </a:rPr>
              <a:t> 5 </a:t>
            </a:r>
            <a:r>
              <a:rPr lang="en-US" dirty="0" err="1">
                <a:latin typeface="Palatino Linotype" pitchFamily="18" charset="0"/>
              </a:rPr>
              <a:t>до</a:t>
            </a:r>
            <a:r>
              <a:rPr lang="en-US" dirty="0">
                <a:latin typeface="Palatino Linotype" pitchFamily="18" charset="0"/>
              </a:rPr>
              <a:t> 10% </a:t>
            </a:r>
            <a:r>
              <a:rPr lang="en-US" dirty="0" err="1">
                <a:latin typeface="Palatino Linotype" pitchFamily="18" charset="0"/>
              </a:rPr>
              <a:t>кисеоника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за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оптималан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раст</a:t>
            </a:r>
            <a:r>
              <a:rPr lang="sr-Cyrl-RS" dirty="0">
                <a:latin typeface="Palatino Linotype" pitchFamily="18" charset="0"/>
              </a:rPr>
              <a:t>, и у</a:t>
            </a:r>
            <a:r>
              <a:rPr lang="en-US" dirty="0" err="1">
                <a:latin typeface="Palatino Linotype" pitchFamily="18" charset="0"/>
              </a:rPr>
              <a:t>нутар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ове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sr-Cyrl-RS" dirty="0">
                <a:latin typeface="Palatino Linotype" pitchFamily="18" charset="0"/>
              </a:rPr>
              <a:t>групе су неке значајне патогене бактерије</a:t>
            </a:r>
            <a:r>
              <a:rPr lang="en-US" dirty="0">
                <a:latin typeface="Palatino Linotype" pitchFamily="18" charset="0"/>
              </a:rPr>
              <a:t>.</a:t>
            </a:r>
          </a:p>
          <a:p>
            <a:endParaRPr lang="en-US" dirty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rgbClr val="DA000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Cyrl-R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alatino Linotype" pitchFamily="18" charset="0"/>
                <a:ea typeface="+mj-ea"/>
                <a:cs typeface="+mj-cs"/>
              </a:rPr>
              <a:t>Метаболизам бактерија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51520" y="809417"/>
            <a:ext cx="8640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Palatino Linotype" pitchFamily="18" charset="0"/>
              </a:rPr>
              <a:t>Реакције биосинтезе</a:t>
            </a:r>
          </a:p>
        </p:txBody>
      </p:sp>
      <p:sp>
        <p:nvSpPr>
          <p:cNvPr id="5" name="Rectangle 4"/>
          <p:cNvSpPr/>
          <p:nvPr/>
        </p:nvSpPr>
        <p:spPr>
          <a:xfrm>
            <a:off x="179512" y="2056780"/>
            <a:ext cx="89644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2400" dirty="0">
                <a:latin typeface="Palatino Linotype" pitchFamily="18" charset="0"/>
              </a:rPr>
              <a:t>Специфичности биосинтезе у бактеријама:</a:t>
            </a:r>
          </a:p>
          <a:p>
            <a:endParaRPr lang="sr-Cyrl-RS" sz="2400" dirty="0">
              <a:latin typeface="Palatino Linotype" pitchFamily="18" charset="0"/>
            </a:endParaRPr>
          </a:p>
          <a:p>
            <a:r>
              <a:rPr lang="sr-Cyrl-RS" sz="2400" dirty="0">
                <a:latin typeface="Palatino Linotype" pitchFamily="18" charset="0"/>
              </a:rPr>
              <a:t>Синтеза фолне киселине (циљно место деловања антибиотика)</a:t>
            </a:r>
          </a:p>
          <a:p>
            <a:r>
              <a:rPr lang="en-US" sz="2400" dirty="0">
                <a:latin typeface="Palatino Linotype" pitchFamily="18" charset="0"/>
              </a:rPr>
              <a:t>ADP </a:t>
            </a:r>
            <a:r>
              <a:rPr lang="sr-Cyrl-RS" sz="2400" dirty="0">
                <a:latin typeface="Palatino Linotype" pitchFamily="18" charset="0"/>
              </a:rPr>
              <a:t>рибозилација (механизам дејства неких токсина)</a:t>
            </a:r>
          </a:p>
          <a:p>
            <a:endParaRPr lang="sr-Cyrl-RS" sz="2400" dirty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rgbClr val="DA000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Cyrl-R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alatino Linotype" pitchFamily="18" charset="0"/>
                <a:ea typeface="+mj-ea"/>
                <a:cs typeface="+mj-cs"/>
              </a:rPr>
              <a:t>Метаболизам бактерија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51520" y="809417"/>
            <a:ext cx="8640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Palatino Linotype" pitchFamily="18" charset="0"/>
              </a:rPr>
              <a:t>Реакције полимеризације и удруживања</a:t>
            </a: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1640770"/>
            <a:ext cx="5940152" cy="4705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72008" y="4063712"/>
            <a:ext cx="6444208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Palatino Linotype" pitchFamily="18" charset="0"/>
              </a:rPr>
              <a:t>Репликација DNА </a:t>
            </a:r>
            <a:r>
              <a:rPr lang="ru-RU" sz="2400" dirty="0">
                <a:latin typeface="Palatino Linotype" pitchFamily="18" charset="0"/>
              </a:rPr>
              <a:t>увек почиње на специјалним местима на хромозомима и одвија се </a:t>
            </a:r>
            <a:r>
              <a:rPr lang="ru-RU" sz="2400" b="1" dirty="0">
                <a:latin typeface="Palatino Linotype" pitchFamily="18" charset="0"/>
              </a:rPr>
              <a:t>бидирекционо</a:t>
            </a:r>
            <a:r>
              <a:rPr lang="ru-RU" sz="2400" dirty="0">
                <a:latin typeface="Palatino Linotype" pitchFamily="18" charset="0"/>
              </a:rPr>
              <a:t>, синтеза DNА је </a:t>
            </a:r>
            <a:r>
              <a:rPr lang="ru-RU" sz="2400" b="1" dirty="0">
                <a:latin typeface="Palatino Linotype" pitchFamily="18" charset="0"/>
              </a:rPr>
              <a:t>семиконзервативна</a:t>
            </a:r>
            <a:r>
              <a:rPr lang="ru-RU" sz="2400" dirty="0">
                <a:latin typeface="Palatino Linotype" pitchFamily="18" charset="0"/>
              </a:rPr>
              <a:t> што значи да сваки ланац DNА служи као матрица за синтезу комплементарног ланца. </a:t>
            </a:r>
            <a:endParaRPr lang="sr-Cyrl-RS" sz="2400" dirty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rgbClr val="DA000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Cyrl-R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alatino Linotype" pitchFamily="18" charset="0"/>
                <a:ea typeface="+mj-ea"/>
                <a:cs typeface="+mj-cs"/>
              </a:rPr>
              <a:t>Метаболизам бактерија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51520" y="809417"/>
            <a:ext cx="8640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Palatino Linotype" pitchFamily="18" charset="0"/>
              </a:rPr>
              <a:t>Реакције полимеризације и удруживања</a:t>
            </a:r>
          </a:p>
        </p:txBody>
      </p:sp>
      <p:sp>
        <p:nvSpPr>
          <p:cNvPr id="6" name="Rectangle 5"/>
          <p:cNvSpPr/>
          <p:nvPr/>
        </p:nvSpPr>
        <p:spPr>
          <a:xfrm>
            <a:off x="-36512" y="1412776"/>
            <a:ext cx="4427984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 err="1">
                <a:solidFill>
                  <a:srgbClr val="C00000"/>
                </a:solidFill>
                <a:latin typeface="Palatino Linotype" pitchFamily="18" charset="0"/>
              </a:rPr>
              <a:t>Транскрипција</a:t>
            </a:r>
            <a:r>
              <a:rPr lang="sr-Cyrl-RS" sz="2200" dirty="0">
                <a:latin typeface="Palatino Linotype" pitchFamily="18" charset="0"/>
              </a:rPr>
              <a:t> се у </a:t>
            </a:r>
            <a:r>
              <a:rPr lang="en-US" sz="2200" dirty="0" err="1">
                <a:latin typeface="Palatino Linotype" pitchFamily="18" charset="0"/>
              </a:rPr>
              <a:t>бактеријама</a:t>
            </a:r>
            <a:r>
              <a:rPr lang="en-US" sz="2200" dirty="0">
                <a:latin typeface="Palatino Linotype" pitchFamily="18" charset="0"/>
              </a:rPr>
              <a:t> </a:t>
            </a:r>
            <a:r>
              <a:rPr lang="sr-Cyrl-RS" sz="2200" dirty="0">
                <a:latin typeface="Palatino Linotype" pitchFamily="18" charset="0"/>
              </a:rPr>
              <a:t>разликује од процеса у еукариотским ћелијама по томе што</a:t>
            </a:r>
            <a:r>
              <a:rPr lang="en-US" sz="2200" dirty="0">
                <a:latin typeface="Palatino Linotype" pitchFamily="18" charset="0"/>
              </a:rPr>
              <a:t> </a:t>
            </a:r>
            <a:r>
              <a:rPr lang="en-US" sz="2200" dirty="0" err="1">
                <a:latin typeface="Palatino Linotype" pitchFamily="18" charset="0"/>
              </a:rPr>
              <a:t>све</a:t>
            </a:r>
            <a:r>
              <a:rPr lang="en-US" sz="2200" dirty="0">
                <a:latin typeface="Palatino Linotype" pitchFamily="18" charset="0"/>
              </a:rPr>
              <a:t> </a:t>
            </a:r>
            <a:r>
              <a:rPr lang="en-US" sz="2200" dirty="0" err="1">
                <a:latin typeface="Palatino Linotype" pitchFamily="18" charset="0"/>
              </a:rPr>
              <a:t>форме</a:t>
            </a:r>
            <a:r>
              <a:rPr lang="en-US" sz="2200" dirty="0">
                <a:latin typeface="Palatino Linotype" pitchFamily="18" charset="0"/>
              </a:rPr>
              <a:t> </a:t>
            </a:r>
            <a:r>
              <a:rPr lang="en-US" sz="2200" dirty="0" err="1">
                <a:latin typeface="Palatino Linotype" pitchFamily="18" charset="0"/>
              </a:rPr>
              <a:t>бактеријске</a:t>
            </a:r>
            <a:r>
              <a:rPr lang="en-US" sz="2200" dirty="0">
                <a:latin typeface="Palatino Linotype" pitchFamily="18" charset="0"/>
              </a:rPr>
              <a:t> RN</a:t>
            </a:r>
            <a:r>
              <a:rPr lang="sr-Cyrl-RS" sz="2200" dirty="0">
                <a:latin typeface="Palatino Linotype" pitchFamily="18" charset="0"/>
              </a:rPr>
              <a:t>А </a:t>
            </a:r>
            <a:r>
              <a:rPr lang="en-US" sz="2200" dirty="0">
                <a:latin typeface="Palatino Linotype" pitchFamily="18" charset="0"/>
              </a:rPr>
              <a:t>и </a:t>
            </a:r>
            <a:r>
              <a:rPr lang="en-US" sz="2200" dirty="0" err="1">
                <a:latin typeface="Palatino Linotype" pitchFamily="18" charset="0"/>
              </a:rPr>
              <a:t>mRN</a:t>
            </a:r>
            <a:r>
              <a:rPr lang="sr-Cyrl-RS" sz="2200" dirty="0">
                <a:latin typeface="Palatino Linotype" pitchFamily="18" charset="0"/>
              </a:rPr>
              <a:t>А</a:t>
            </a:r>
            <a:r>
              <a:rPr lang="en-US" sz="2200" dirty="0">
                <a:latin typeface="Palatino Linotype" pitchFamily="18" charset="0"/>
              </a:rPr>
              <a:t>, </a:t>
            </a:r>
            <a:r>
              <a:rPr lang="en-US" sz="2200" dirty="0" err="1">
                <a:latin typeface="Palatino Linotype" pitchFamily="18" charset="0"/>
              </a:rPr>
              <a:t>tRN</a:t>
            </a:r>
            <a:r>
              <a:rPr lang="sr-Cyrl-RS" sz="2200" dirty="0">
                <a:latin typeface="Palatino Linotype" pitchFamily="18" charset="0"/>
              </a:rPr>
              <a:t>А </a:t>
            </a:r>
            <a:r>
              <a:rPr lang="en-US" sz="2200" dirty="0">
                <a:latin typeface="Palatino Linotype" pitchFamily="18" charset="0"/>
              </a:rPr>
              <a:t>и </a:t>
            </a:r>
            <a:r>
              <a:rPr lang="en-US" sz="2200" dirty="0" err="1">
                <a:latin typeface="Palatino Linotype" pitchFamily="18" charset="0"/>
              </a:rPr>
              <a:t>rRN</a:t>
            </a:r>
            <a:r>
              <a:rPr lang="sr-Cyrl-RS" sz="2200" dirty="0">
                <a:latin typeface="Palatino Linotype" pitchFamily="18" charset="0"/>
              </a:rPr>
              <a:t>А </a:t>
            </a:r>
            <a:r>
              <a:rPr lang="en-US" sz="2200" dirty="0" err="1">
                <a:latin typeface="Palatino Linotype" pitchFamily="18" charset="0"/>
              </a:rPr>
              <a:t>синтетише</a:t>
            </a:r>
            <a:r>
              <a:rPr lang="en-US" sz="2200" dirty="0">
                <a:latin typeface="Palatino Linotype" pitchFamily="18" charset="0"/>
              </a:rPr>
              <a:t> </a:t>
            </a:r>
            <a:r>
              <a:rPr lang="en-US" sz="2200" dirty="0" err="1">
                <a:latin typeface="Palatino Linotype" pitchFamily="18" charset="0"/>
              </a:rPr>
              <a:t>исти</a:t>
            </a:r>
            <a:r>
              <a:rPr lang="en-US" sz="2200" dirty="0">
                <a:latin typeface="Palatino Linotype" pitchFamily="18" charset="0"/>
              </a:rPr>
              <a:t> </a:t>
            </a:r>
            <a:r>
              <a:rPr lang="en-US" sz="2200" dirty="0" err="1">
                <a:latin typeface="Palatino Linotype" pitchFamily="18" charset="0"/>
              </a:rPr>
              <a:t>ензим</a:t>
            </a:r>
            <a:r>
              <a:rPr lang="en-US" sz="2200" dirty="0">
                <a:latin typeface="Palatino Linotype" pitchFamily="18" charset="0"/>
              </a:rPr>
              <a:t> </a:t>
            </a:r>
            <a:r>
              <a:rPr lang="en-US" sz="2200" b="1" dirty="0">
                <a:latin typeface="Palatino Linotype" pitchFamily="18" charset="0"/>
              </a:rPr>
              <a:t>RN</a:t>
            </a:r>
            <a:r>
              <a:rPr lang="sr-Cyrl-RS" sz="2200" b="1" dirty="0">
                <a:latin typeface="Palatino Linotype" pitchFamily="18" charset="0"/>
              </a:rPr>
              <a:t>А </a:t>
            </a:r>
            <a:r>
              <a:rPr lang="en-US" sz="2200" b="1" dirty="0" err="1">
                <a:latin typeface="Palatino Linotype" pitchFamily="18" charset="0"/>
              </a:rPr>
              <a:t>полимераза</a:t>
            </a:r>
            <a:r>
              <a:rPr lang="sr-Cyrl-RS" sz="2200" dirty="0">
                <a:latin typeface="Palatino Linotype" pitchFamily="18" charset="0"/>
              </a:rPr>
              <a:t> и што се б</a:t>
            </a:r>
            <a:r>
              <a:rPr lang="en-US" sz="2200" dirty="0" err="1">
                <a:latin typeface="Palatino Linotype" pitchFamily="18" charset="0"/>
              </a:rPr>
              <a:t>актеријска</a:t>
            </a:r>
            <a:r>
              <a:rPr lang="en-US" sz="2200" dirty="0">
                <a:latin typeface="Palatino Linotype" pitchFamily="18" charset="0"/>
              </a:rPr>
              <a:t> </a:t>
            </a:r>
            <a:r>
              <a:rPr lang="en-US" sz="2200" dirty="0" err="1">
                <a:latin typeface="Palatino Linotype" pitchFamily="18" charset="0"/>
              </a:rPr>
              <a:t>mRN</a:t>
            </a:r>
            <a:r>
              <a:rPr lang="sr-Cyrl-RS" sz="2200" dirty="0">
                <a:latin typeface="Palatino Linotype" pitchFamily="18" charset="0"/>
              </a:rPr>
              <a:t>А </a:t>
            </a:r>
            <a:r>
              <a:rPr lang="en-US" sz="2200" dirty="0" err="1">
                <a:latin typeface="Palatino Linotype" pitchFamily="18" charset="0"/>
              </a:rPr>
              <a:t>се</a:t>
            </a:r>
            <a:r>
              <a:rPr lang="en-US" sz="2200" dirty="0">
                <a:latin typeface="Palatino Linotype" pitchFamily="18" charset="0"/>
              </a:rPr>
              <a:t> </a:t>
            </a:r>
            <a:r>
              <a:rPr lang="en-US" sz="2200" dirty="0" err="1">
                <a:latin typeface="Palatino Linotype" pitchFamily="18" charset="0"/>
              </a:rPr>
              <a:t>синтетише</a:t>
            </a:r>
            <a:r>
              <a:rPr lang="en-US" sz="2200" dirty="0">
                <a:latin typeface="Palatino Linotype" pitchFamily="18" charset="0"/>
              </a:rPr>
              <a:t>, </a:t>
            </a:r>
            <a:r>
              <a:rPr lang="en-US" sz="2200" dirty="0" err="1">
                <a:latin typeface="Palatino Linotype" pitchFamily="18" charset="0"/>
              </a:rPr>
              <a:t>користи</a:t>
            </a:r>
            <a:r>
              <a:rPr lang="en-US" sz="2200" dirty="0">
                <a:latin typeface="Palatino Linotype" pitchFamily="18" charset="0"/>
              </a:rPr>
              <a:t> и </a:t>
            </a:r>
            <a:r>
              <a:rPr lang="en-US" sz="2200" dirty="0" err="1">
                <a:latin typeface="Palatino Linotype" pitchFamily="18" charset="0"/>
              </a:rPr>
              <a:t>деградира</a:t>
            </a:r>
            <a:r>
              <a:rPr lang="en-US" sz="2200" dirty="0">
                <a:latin typeface="Palatino Linotype" pitchFamily="18" charset="0"/>
              </a:rPr>
              <a:t> </a:t>
            </a:r>
            <a:r>
              <a:rPr lang="en-US" sz="2200" dirty="0" err="1">
                <a:latin typeface="Palatino Linotype" pitchFamily="18" charset="0"/>
              </a:rPr>
              <a:t>веома</a:t>
            </a:r>
            <a:r>
              <a:rPr lang="en-US" sz="2200" dirty="0">
                <a:latin typeface="Palatino Linotype" pitchFamily="18" charset="0"/>
              </a:rPr>
              <a:t> </a:t>
            </a:r>
            <a:r>
              <a:rPr lang="en-US" sz="2200" dirty="0" err="1">
                <a:latin typeface="Palatino Linotype" pitchFamily="18" charset="0"/>
              </a:rPr>
              <a:t>брзо</a:t>
            </a:r>
            <a:r>
              <a:rPr lang="en-US" sz="2200" dirty="0">
                <a:latin typeface="Palatino Linotype" pitchFamily="18" charset="0"/>
              </a:rPr>
              <a:t> у </a:t>
            </a:r>
            <a:r>
              <a:rPr lang="en-US" sz="2200" dirty="0" err="1">
                <a:latin typeface="Palatino Linotype" pitchFamily="18" charset="0"/>
              </a:rPr>
              <a:t>року</a:t>
            </a:r>
            <a:r>
              <a:rPr lang="en-US" sz="2200" dirty="0">
                <a:latin typeface="Palatino Linotype" pitchFamily="18" charset="0"/>
              </a:rPr>
              <a:t> </a:t>
            </a:r>
            <a:r>
              <a:rPr lang="en-US" sz="2200" dirty="0" err="1">
                <a:latin typeface="Palatino Linotype" pitchFamily="18" charset="0"/>
              </a:rPr>
              <a:t>од</a:t>
            </a:r>
            <a:r>
              <a:rPr lang="en-US" sz="2200" dirty="0">
                <a:latin typeface="Palatino Linotype" pitchFamily="18" charset="0"/>
              </a:rPr>
              <a:t> </a:t>
            </a:r>
            <a:r>
              <a:rPr lang="en-US" sz="2200" dirty="0" err="1">
                <a:latin typeface="Palatino Linotype" pitchFamily="18" charset="0"/>
              </a:rPr>
              <a:t>неколико</a:t>
            </a:r>
            <a:r>
              <a:rPr lang="en-US" sz="2200" dirty="0">
                <a:latin typeface="Palatino Linotype" pitchFamily="18" charset="0"/>
              </a:rPr>
              <a:t> </a:t>
            </a:r>
            <a:r>
              <a:rPr lang="en-US" sz="2200" dirty="0" err="1">
                <a:latin typeface="Palatino Linotype" pitchFamily="18" charset="0"/>
              </a:rPr>
              <a:t>минута</a:t>
            </a:r>
            <a:r>
              <a:rPr lang="sr-Cyrl-RS" sz="2200" dirty="0">
                <a:latin typeface="Palatino Linotype" pitchFamily="18" charset="0"/>
              </a:rPr>
              <a:t> и то све на</a:t>
            </a:r>
            <a:r>
              <a:rPr lang="en-US" sz="2200" dirty="0">
                <a:latin typeface="Palatino Linotype" pitchFamily="18" charset="0"/>
              </a:rPr>
              <a:t> </a:t>
            </a:r>
            <a:r>
              <a:rPr lang="en-US" sz="2200" dirty="0" err="1">
                <a:latin typeface="Palatino Linotype" pitchFamily="18" charset="0"/>
              </a:rPr>
              <a:t>истом</a:t>
            </a:r>
            <a:r>
              <a:rPr lang="en-US" sz="2200" dirty="0">
                <a:latin typeface="Palatino Linotype" pitchFamily="18" charset="0"/>
              </a:rPr>
              <a:t> </a:t>
            </a:r>
            <a:r>
              <a:rPr lang="en-US" sz="2200" dirty="0" err="1">
                <a:latin typeface="Palatino Linotype" pitchFamily="18" charset="0"/>
              </a:rPr>
              <a:t>месту</a:t>
            </a:r>
            <a:r>
              <a:rPr lang="en-US" sz="2200" dirty="0">
                <a:latin typeface="Palatino Linotype" pitchFamily="18" charset="0"/>
              </a:rPr>
              <a:t>.</a:t>
            </a:r>
            <a:endParaRPr lang="sr-Cyrl-RS" sz="2200" dirty="0">
              <a:latin typeface="Palatino Linotype" pitchFamily="18" charset="0"/>
            </a:endParaRPr>
          </a:p>
          <a:p>
            <a:r>
              <a:rPr lang="en-US" sz="2200" b="1" dirty="0" err="1">
                <a:solidFill>
                  <a:srgbClr val="C00000"/>
                </a:solidFill>
                <a:latin typeface="Palatino Linotype" pitchFamily="18" charset="0"/>
              </a:rPr>
              <a:t>Транслација</a:t>
            </a:r>
            <a:r>
              <a:rPr lang="en-US" sz="2200" dirty="0">
                <a:latin typeface="Palatino Linotype" pitchFamily="18" charset="0"/>
              </a:rPr>
              <a:t> </a:t>
            </a:r>
            <a:r>
              <a:rPr lang="en-US" sz="2200" dirty="0" err="1">
                <a:latin typeface="Palatino Linotype" pitchFamily="18" charset="0"/>
              </a:rPr>
              <a:t>mRN</a:t>
            </a:r>
            <a:r>
              <a:rPr lang="sr-Cyrl-RS" sz="2200" dirty="0">
                <a:latin typeface="Palatino Linotype" pitchFamily="18" charset="0"/>
              </a:rPr>
              <a:t>А</a:t>
            </a:r>
            <a:r>
              <a:rPr lang="en-US" sz="2200" dirty="0">
                <a:latin typeface="Palatino Linotype" pitchFamily="18" charset="0"/>
              </a:rPr>
              <a:t> </a:t>
            </a:r>
            <a:r>
              <a:rPr lang="en-US" sz="2200" dirty="0" err="1">
                <a:latin typeface="Palatino Linotype" pitchFamily="18" charset="0"/>
              </a:rPr>
              <a:t>одвија</a:t>
            </a:r>
            <a:r>
              <a:rPr lang="en-US" sz="2200" dirty="0">
                <a:latin typeface="Palatino Linotype" pitchFamily="18" charset="0"/>
              </a:rPr>
              <a:t> </a:t>
            </a:r>
            <a:r>
              <a:rPr lang="en-US" sz="2200" dirty="0" err="1">
                <a:latin typeface="Palatino Linotype" pitchFamily="18" charset="0"/>
              </a:rPr>
              <a:t>симултано</a:t>
            </a:r>
            <a:r>
              <a:rPr lang="en-US" sz="2200" dirty="0">
                <a:latin typeface="Palatino Linotype" pitchFamily="18" charset="0"/>
              </a:rPr>
              <a:t> </a:t>
            </a:r>
            <a:r>
              <a:rPr lang="en-US" sz="2200" dirty="0" err="1">
                <a:latin typeface="Palatino Linotype" pitchFamily="18" charset="0"/>
              </a:rPr>
              <a:t>са</a:t>
            </a:r>
            <a:r>
              <a:rPr lang="en-US" sz="2200" dirty="0">
                <a:latin typeface="Palatino Linotype" pitchFamily="18" charset="0"/>
              </a:rPr>
              <a:t> </a:t>
            </a:r>
            <a:r>
              <a:rPr lang="en-US" sz="2200" dirty="0" err="1">
                <a:latin typeface="Palatino Linotype" pitchFamily="18" charset="0"/>
              </a:rPr>
              <a:t>транскрипцијом</a:t>
            </a:r>
            <a:r>
              <a:rPr lang="en-US" sz="2200" dirty="0">
                <a:latin typeface="Palatino Linotype" pitchFamily="18" charset="0"/>
              </a:rPr>
              <a:t> </a:t>
            </a: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2060848"/>
            <a:ext cx="4824536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rgbClr val="DA000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Cyrl-R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alatino Linotype" pitchFamily="18" charset="0"/>
                <a:ea typeface="+mj-ea"/>
                <a:cs typeface="+mj-cs"/>
              </a:rPr>
              <a:t>Метаболизам бактерија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51520" y="764704"/>
            <a:ext cx="8640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Palatino Linotype" pitchFamily="18" charset="0"/>
              </a:rPr>
              <a:t>Реакције полимеризације и удруживања</a:t>
            </a:r>
          </a:p>
        </p:txBody>
      </p:sp>
      <p:sp>
        <p:nvSpPr>
          <p:cNvPr id="6" name="Rectangle 5"/>
          <p:cNvSpPr/>
          <p:nvPr/>
        </p:nvSpPr>
        <p:spPr>
          <a:xfrm>
            <a:off x="2771800" y="1124744"/>
            <a:ext cx="442798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 err="1">
                <a:latin typeface="Palatino Linotype" pitchFamily="18" charset="0"/>
              </a:rPr>
              <a:t>Синтеза</a:t>
            </a:r>
            <a:r>
              <a:rPr lang="en-US" sz="2000" b="1" dirty="0">
                <a:latin typeface="Palatino Linotype" pitchFamily="18" charset="0"/>
              </a:rPr>
              <a:t> </a:t>
            </a:r>
            <a:r>
              <a:rPr lang="en-US" sz="2000" b="1" dirty="0" err="1">
                <a:latin typeface="Palatino Linotype" pitchFamily="18" charset="0"/>
              </a:rPr>
              <a:t>пептидогликана</a:t>
            </a:r>
            <a:endParaRPr lang="en-US" sz="2000" dirty="0">
              <a:latin typeface="Palatino Linotype" pitchFamily="18" charset="0"/>
            </a:endParaRP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527859"/>
            <a:ext cx="7907412" cy="53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rgbClr val="DA000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Cyrl-R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alatino Linotype" pitchFamily="18" charset="0"/>
                <a:ea typeface="+mj-ea"/>
                <a:cs typeface="+mj-cs"/>
              </a:rPr>
              <a:t>Деоба и раст бактерија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966207"/>
            <a:ext cx="878497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>
                <a:latin typeface="Palatino Linotype" pitchFamily="18" charset="0"/>
              </a:rPr>
              <a:t>Раст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бактерија</a:t>
            </a:r>
            <a:r>
              <a:rPr lang="en-US" sz="2000" dirty="0">
                <a:latin typeface="Palatino Linotype" pitchFamily="18" charset="0"/>
              </a:rPr>
              <a:t> у </a:t>
            </a:r>
            <a:r>
              <a:rPr lang="en-US" sz="2000" dirty="0" err="1">
                <a:latin typeface="Palatino Linotype" pitchFamily="18" charset="0"/>
              </a:rPr>
              <a:t>култури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зависи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од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три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фактора</a:t>
            </a:r>
            <a:r>
              <a:rPr lang="sr-Cyrl-RS" sz="2000" dirty="0">
                <a:latin typeface="Palatino Linotype" pitchFamily="18" charset="0"/>
              </a:rPr>
              <a:t>: </a:t>
            </a:r>
          </a:p>
          <a:p>
            <a:pPr lvl="1"/>
            <a:r>
              <a:rPr lang="sr-Cyrl-RS" sz="2000" b="1" dirty="0">
                <a:latin typeface="Palatino Linotype" pitchFamily="18" charset="0"/>
              </a:rPr>
              <a:t>в</a:t>
            </a:r>
            <a:r>
              <a:rPr lang="en-US" sz="2000" b="1" dirty="0" err="1">
                <a:latin typeface="Palatino Linotype" pitchFamily="18" charset="0"/>
              </a:rPr>
              <a:t>рсте</a:t>
            </a:r>
            <a:r>
              <a:rPr lang="en-US" sz="2000" b="1" dirty="0">
                <a:latin typeface="Palatino Linotype" pitchFamily="18" charset="0"/>
              </a:rPr>
              <a:t> </a:t>
            </a:r>
            <a:r>
              <a:rPr lang="en-US" sz="2000" b="1" dirty="0" err="1">
                <a:latin typeface="Palatino Linotype" pitchFamily="18" charset="0"/>
              </a:rPr>
              <a:t>бактерија</a:t>
            </a:r>
            <a:r>
              <a:rPr lang="sr-Cyrl-RS" sz="2000" b="1" dirty="0">
                <a:latin typeface="Palatino Linotype" pitchFamily="18" charset="0"/>
              </a:rPr>
              <a:t>,</a:t>
            </a:r>
          </a:p>
          <a:p>
            <a:pPr lvl="1"/>
            <a:r>
              <a:rPr lang="en-US" sz="2000" b="1" dirty="0" err="1">
                <a:latin typeface="Palatino Linotype" pitchFamily="18" charset="0"/>
              </a:rPr>
              <a:t>хемијског</a:t>
            </a:r>
            <a:r>
              <a:rPr lang="en-US" sz="2000" b="1" dirty="0">
                <a:latin typeface="Palatino Linotype" pitchFamily="18" charset="0"/>
              </a:rPr>
              <a:t> </a:t>
            </a:r>
            <a:r>
              <a:rPr lang="en-US" sz="2000" b="1" dirty="0" err="1">
                <a:latin typeface="Palatino Linotype" pitchFamily="18" charset="0"/>
              </a:rPr>
              <a:t>састава</a:t>
            </a:r>
            <a:r>
              <a:rPr lang="en-US" sz="2000" b="1" dirty="0">
                <a:latin typeface="Palatino Linotype" pitchFamily="18" charset="0"/>
              </a:rPr>
              <a:t> </a:t>
            </a:r>
            <a:r>
              <a:rPr lang="en-US" sz="2000" b="1" dirty="0" err="1">
                <a:latin typeface="Palatino Linotype" pitchFamily="18" charset="0"/>
              </a:rPr>
              <a:t>медијума</a:t>
            </a:r>
            <a:r>
              <a:rPr lang="en-US" sz="2000" b="1" dirty="0">
                <a:latin typeface="Palatino Linotype" pitchFamily="18" charset="0"/>
              </a:rPr>
              <a:t> и </a:t>
            </a:r>
            <a:endParaRPr lang="sr-Cyrl-RS" sz="2000" b="1" dirty="0">
              <a:latin typeface="Palatino Linotype" pitchFamily="18" charset="0"/>
            </a:endParaRPr>
          </a:p>
          <a:p>
            <a:pPr lvl="1"/>
            <a:r>
              <a:rPr lang="sr-Cyrl-RS" sz="2000" b="1" dirty="0">
                <a:latin typeface="Palatino Linotype" pitchFamily="18" charset="0"/>
              </a:rPr>
              <a:t>т</a:t>
            </a:r>
            <a:r>
              <a:rPr lang="en-US" sz="2000" b="1" dirty="0" err="1">
                <a:latin typeface="Palatino Linotype" pitchFamily="18" charset="0"/>
              </a:rPr>
              <a:t>емпературе</a:t>
            </a:r>
            <a:r>
              <a:rPr lang="sr-Cyrl-RS" sz="2000" b="1" dirty="0">
                <a:latin typeface="Palatino Linotype" pitchFamily="18" charset="0"/>
              </a:rPr>
              <a:t> </a:t>
            </a:r>
            <a:r>
              <a:rPr lang="sr-Cyrl-RS" sz="2000" dirty="0">
                <a:solidFill>
                  <a:srgbClr val="DA0000"/>
                </a:solidFill>
                <a:latin typeface="Palatino Linotype" pitchFamily="18" charset="0"/>
              </a:rPr>
              <a:t>(психро-, мезо-, термо- филне)</a:t>
            </a:r>
          </a:p>
          <a:p>
            <a:r>
              <a:rPr lang="sr-Cyrl-RS" sz="2000" dirty="0">
                <a:latin typeface="Palatino Linotype" pitchFamily="18" charset="0"/>
              </a:rPr>
              <a:t>Број већине патогених бактерија се у оптималним условима удвостручи за </a:t>
            </a:r>
            <a:r>
              <a:rPr lang="en-US" sz="2000" dirty="0">
                <a:latin typeface="Palatino Linotype" pitchFamily="18" charset="0"/>
              </a:rPr>
              <a:t>30 </a:t>
            </a:r>
            <a:r>
              <a:rPr lang="en-US" sz="2000" dirty="0" err="1">
                <a:latin typeface="Palatino Linotype" pitchFamily="18" charset="0"/>
              </a:rPr>
              <a:t>до</a:t>
            </a:r>
            <a:r>
              <a:rPr lang="en-US" sz="2000" dirty="0">
                <a:latin typeface="Palatino Linotype" pitchFamily="18" charset="0"/>
              </a:rPr>
              <a:t> 60 </a:t>
            </a:r>
            <a:r>
              <a:rPr lang="en-US" sz="2000" dirty="0" err="1">
                <a:latin typeface="Palatino Linotype" pitchFamily="18" charset="0"/>
              </a:rPr>
              <a:t>минута</a:t>
            </a:r>
            <a:r>
              <a:rPr lang="sr-Cyrl-RS" sz="2000" dirty="0">
                <a:latin typeface="Palatino Linotype" pitchFamily="18" charset="0"/>
              </a:rPr>
              <a:t>, изузетно 20 сати за неке врсте.</a:t>
            </a:r>
          </a:p>
          <a:p>
            <a:r>
              <a:rPr lang="sr-Cyrl-RS" sz="2000" dirty="0">
                <a:latin typeface="Palatino Linotype" pitchFamily="18" charset="0"/>
              </a:rPr>
              <a:t>Деле се бинарном деобом. </a:t>
            </a:r>
            <a:endParaRPr lang="en-US" sz="2000" dirty="0">
              <a:latin typeface="Palatino Linotype" pitchFamily="18" charset="0"/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4838" y="3270076"/>
            <a:ext cx="4819650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rgbClr val="DA000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Cyrl-R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alatino Linotype" pitchFamily="18" charset="0"/>
                <a:ea typeface="+mj-ea"/>
                <a:cs typeface="+mj-cs"/>
              </a:rPr>
              <a:t>Адаптација бактерија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966207"/>
            <a:ext cx="87849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sr-Cyrl-RS" sz="2000" b="1" dirty="0">
                <a:latin typeface="Palatino Linotype" pitchFamily="18" charset="0"/>
              </a:rPr>
              <a:t>Контрола активности ензима</a:t>
            </a:r>
          </a:p>
          <a:p>
            <a:pPr>
              <a:buFont typeface="Wingdings" pitchFamily="2" charset="2"/>
              <a:buChar char="§"/>
            </a:pPr>
            <a:endParaRPr lang="sr-Cyrl-RS" sz="2000" b="1" dirty="0">
              <a:latin typeface="Palatino Linotype" pitchFamily="18" charset="0"/>
            </a:endParaRPr>
          </a:p>
          <a:p>
            <a:r>
              <a:rPr lang="sr-Cyrl-RS" sz="2000" b="1" dirty="0">
                <a:latin typeface="Palatino Linotype" pitchFamily="18" charset="0"/>
              </a:rPr>
              <a:t>           алостерична                                                       крајњим продуктом</a:t>
            </a:r>
          </a:p>
          <a:p>
            <a:endParaRPr lang="sr-Cyrl-RS" sz="2000" b="1" dirty="0">
              <a:latin typeface="Palatino Linotype" pitchFamily="18" charset="0"/>
            </a:endParaRP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263105"/>
            <a:ext cx="3676650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2275681"/>
            <a:ext cx="2867025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492896"/>
            <a:ext cx="9144000" cy="1287016"/>
          </a:xfrm>
          <a:solidFill>
            <a:srgbClr val="DA0000"/>
          </a:solidFill>
        </p:spPr>
        <p:txBody>
          <a:bodyPr>
            <a:noAutofit/>
          </a:bodyPr>
          <a:lstStyle/>
          <a:p>
            <a:r>
              <a:rPr lang="sr-Cyrl-RS" b="1" dirty="0">
                <a:solidFill>
                  <a:schemeClr val="bg1"/>
                </a:solidFill>
                <a:latin typeface="Palatino Linotype" pitchFamily="18" charset="0"/>
              </a:rPr>
              <a:t>Биологија бактеријских ћелија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rgbClr val="DA000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Cyrl-R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alatino Linotype" pitchFamily="18" charset="0"/>
                <a:ea typeface="+mj-ea"/>
                <a:cs typeface="+mj-cs"/>
              </a:rPr>
              <a:t>Адаптација бактерија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966207"/>
            <a:ext cx="8784976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sr-Cyrl-RS" sz="2800" b="1" dirty="0">
                <a:latin typeface="Palatino Linotype" pitchFamily="18" charset="0"/>
              </a:rPr>
              <a:t>Контрола експресије гена</a:t>
            </a:r>
          </a:p>
          <a:p>
            <a:r>
              <a:rPr lang="sr-Cyrl-RS" sz="2000" dirty="0">
                <a:latin typeface="Palatino Linotype" pitchFamily="18" charset="0"/>
              </a:rPr>
              <a:t>Брзина синтезе протеина (ензима) је регулисана транскрипцијом гена (контролисањем започињања транскрипције) јер се </a:t>
            </a:r>
            <a:r>
              <a:rPr lang="ru-RU" sz="2000" dirty="0">
                <a:latin typeface="Palatino Linotype" pitchFamily="18" charset="0"/>
              </a:rPr>
              <a:t>mRNA веома брзо разграђује тако да се синтеза одређеног ензима брзо гаси али се и брзо укључује.</a:t>
            </a:r>
          </a:p>
          <a:p>
            <a:endParaRPr lang="sr-Cyrl-RS" sz="2000" dirty="0">
              <a:latin typeface="Palatino Linotype" pitchFamily="18" charset="0"/>
            </a:endParaRPr>
          </a:p>
          <a:p>
            <a:r>
              <a:rPr lang="en-US" sz="2000" dirty="0" err="1">
                <a:latin typeface="Palatino Linotype" pitchFamily="18" charset="0"/>
              </a:rPr>
              <a:t>Већина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гена</a:t>
            </a:r>
            <a:r>
              <a:rPr lang="en-US" sz="2000" dirty="0">
                <a:latin typeface="Palatino Linotype" pitchFamily="18" charset="0"/>
              </a:rPr>
              <a:t> у </a:t>
            </a:r>
            <a:r>
              <a:rPr lang="en-US" sz="2000" dirty="0" err="1">
                <a:latin typeface="Palatino Linotype" pitchFamily="18" charset="0"/>
              </a:rPr>
              <a:t>бактеријама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су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организовани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као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мултицистронски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оперони</a:t>
            </a:r>
            <a:r>
              <a:rPr lang="en-US" sz="2000" dirty="0">
                <a:latin typeface="Palatino Linotype" pitchFamily="18" charset="0"/>
              </a:rPr>
              <a:t>. </a:t>
            </a:r>
            <a:r>
              <a:rPr lang="en-US" sz="2000" dirty="0" err="1">
                <a:latin typeface="Palatino Linotype" pitchFamily="18" charset="0"/>
              </a:rPr>
              <a:t>Сегмент</a:t>
            </a:r>
            <a:r>
              <a:rPr lang="en-US" sz="2000" dirty="0">
                <a:latin typeface="Palatino Linotype" pitchFamily="18" charset="0"/>
              </a:rPr>
              <a:t> DNA </a:t>
            </a:r>
            <a:r>
              <a:rPr lang="en-US" sz="2000" dirty="0" err="1">
                <a:latin typeface="Palatino Linotype" pitchFamily="18" charset="0"/>
              </a:rPr>
              <a:t>који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кодира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одређени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полипептид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sr-Cyrl-RS" sz="2000" dirty="0">
                <a:latin typeface="Palatino Linotype" pitchFamily="18" charset="0"/>
              </a:rPr>
              <a:t>је </a:t>
            </a:r>
            <a:r>
              <a:rPr lang="sr-Cyrl-RS" sz="2000" b="1" dirty="0">
                <a:latin typeface="Palatino Linotype" pitchFamily="18" charset="0"/>
              </a:rPr>
              <a:t>цистрон</a:t>
            </a:r>
            <a:r>
              <a:rPr lang="sr-Cyrl-RS" sz="2000" dirty="0">
                <a:latin typeface="Palatino Linotype" pitchFamily="18" charset="0"/>
              </a:rPr>
              <a:t>. </a:t>
            </a:r>
          </a:p>
          <a:p>
            <a:r>
              <a:rPr lang="sr-Cyrl-RS" sz="2000" b="1" dirty="0">
                <a:latin typeface="Palatino Linotype" pitchFamily="18" charset="0"/>
              </a:rPr>
              <a:t>О</a:t>
            </a:r>
            <a:r>
              <a:rPr lang="en-US" sz="2000" b="1" dirty="0" err="1">
                <a:latin typeface="Palatino Linotype" pitchFamily="18" charset="0"/>
              </a:rPr>
              <a:t>перон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је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јединица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транскрипције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sr-Cyrl-RS" sz="2000" dirty="0">
                <a:latin typeface="Palatino Linotype" pitchFamily="18" charset="0"/>
              </a:rPr>
              <a:t>тј. </a:t>
            </a:r>
            <a:r>
              <a:rPr lang="en-US" sz="2000" b="1" dirty="0" err="1">
                <a:latin typeface="Palatino Linotype" pitchFamily="18" charset="0"/>
              </a:rPr>
              <a:t>цистрон</a:t>
            </a:r>
            <a:r>
              <a:rPr lang="en-US" sz="2000" dirty="0">
                <a:latin typeface="Palatino Linotype" pitchFamily="18" charset="0"/>
              </a:rPr>
              <a:t> и </a:t>
            </a:r>
            <a:r>
              <a:rPr lang="en-US" sz="2000" dirty="0" err="1">
                <a:latin typeface="Palatino Linotype" pitchFamily="18" charset="0"/>
              </a:rPr>
              <a:t>одговарајућа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sr-Cyrl-RS" sz="2000" dirty="0">
                <a:latin typeface="Palatino Linotype" pitchFamily="18" charset="0"/>
              </a:rPr>
              <a:t>једно</a:t>
            </a:r>
            <a:r>
              <a:rPr lang="en-US" sz="2000" dirty="0" err="1">
                <a:latin typeface="Palatino Linotype" pitchFamily="18" charset="0"/>
              </a:rPr>
              <a:t>ланчана</a:t>
            </a:r>
            <a:r>
              <a:rPr lang="en-US" sz="2000" dirty="0">
                <a:latin typeface="Palatino Linotype" pitchFamily="18" charset="0"/>
              </a:rPr>
              <a:t> mRNA. </a:t>
            </a:r>
            <a:endParaRPr lang="sr-Cyrl-RS" sz="2000" dirty="0">
              <a:latin typeface="Palatino Linotype" pitchFamily="18" charset="0"/>
            </a:endParaRPr>
          </a:p>
          <a:p>
            <a:r>
              <a:rPr lang="en-US" sz="2000" dirty="0" err="1">
                <a:latin typeface="Palatino Linotype" pitchFamily="18" charset="0"/>
              </a:rPr>
              <a:t>Структура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типичног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оперона</a:t>
            </a:r>
            <a:r>
              <a:rPr lang="sr-Cyrl-RS" sz="2000" dirty="0">
                <a:latin typeface="Palatino Linotype" pitchFamily="18" charset="0"/>
              </a:rPr>
              <a:t> подразумева: </a:t>
            </a:r>
            <a:r>
              <a:rPr lang="en-US" sz="2000" dirty="0" err="1">
                <a:latin typeface="Palatino Linotype" pitchFamily="18" charset="0"/>
              </a:rPr>
              <a:t>регион</a:t>
            </a:r>
            <a:r>
              <a:rPr lang="sr-Cyrl-RS" sz="2000" dirty="0">
                <a:latin typeface="Palatino Linotype" pitchFamily="18" charset="0"/>
              </a:rPr>
              <a:t>е </a:t>
            </a:r>
            <a:r>
              <a:rPr lang="en-US" sz="2000" b="1" dirty="0" err="1">
                <a:latin typeface="Palatino Linotype" pitchFamily="18" charset="0"/>
              </a:rPr>
              <a:t>промотора</a:t>
            </a:r>
            <a:r>
              <a:rPr lang="sr-Cyrl-RS" sz="2000" dirty="0">
                <a:latin typeface="Palatino Linotype" pitchFamily="18" charset="0"/>
              </a:rPr>
              <a:t>, </a:t>
            </a:r>
            <a:r>
              <a:rPr lang="en-US" sz="2000" b="1" dirty="0" err="1">
                <a:latin typeface="Palatino Linotype" pitchFamily="18" charset="0"/>
              </a:rPr>
              <a:t>оператора</a:t>
            </a:r>
            <a:r>
              <a:rPr lang="sr-Cyrl-RS" sz="2000" dirty="0">
                <a:latin typeface="Palatino Linotype" pitchFamily="18" charset="0"/>
              </a:rPr>
              <a:t>, </a:t>
            </a:r>
            <a:r>
              <a:rPr lang="en-US" sz="2000" b="1" dirty="0" err="1">
                <a:latin typeface="Palatino Linotype" pitchFamily="18" charset="0"/>
              </a:rPr>
              <a:t>цистрон</a:t>
            </a:r>
            <a:r>
              <a:rPr lang="sr-Cyrl-RS" sz="2000" b="1" dirty="0">
                <a:latin typeface="Palatino Linotype" pitchFamily="18" charset="0"/>
              </a:rPr>
              <a:t>а</a:t>
            </a:r>
            <a:r>
              <a:rPr lang="en-US" sz="2000" dirty="0">
                <a:latin typeface="Palatino Linotype" pitchFamily="18" charset="0"/>
              </a:rPr>
              <a:t> и </a:t>
            </a:r>
            <a:r>
              <a:rPr lang="en-US" sz="2000" b="1" dirty="0" err="1">
                <a:latin typeface="Palatino Linotype" pitchFamily="18" charset="0"/>
              </a:rPr>
              <a:t>терминатора</a:t>
            </a:r>
            <a:r>
              <a:rPr lang="en-US" sz="2000" dirty="0">
                <a:latin typeface="Palatino Linotype" pitchFamily="18" charset="0"/>
              </a:rPr>
              <a:t>. </a:t>
            </a:r>
            <a:endParaRPr lang="sr-Cyrl-RS" sz="2000" dirty="0">
              <a:latin typeface="Palatino Linotype" pitchFamily="18" charset="0"/>
            </a:endParaRPr>
          </a:p>
          <a:p>
            <a:r>
              <a:rPr lang="sr-Cyrl-RS" sz="2000" dirty="0">
                <a:latin typeface="Palatino Linotype" pitchFamily="18" charset="0"/>
              </a:rPr>
              <a:t>Репресори/ активатори се везују за регион оператора и тако регулишу транскрипцију.</a:t>
            </a:r>
          </a:p>
          <a:p>
            <a:r>
              <a:rPr lang="ru-RU" sz="2000" dirty="0">
                <a:latin typeface="Palatino Linotype" pitchFamily="18" charset="0"/>
              </a:rPr>
              <a:t>Групе гена које контролишу независни оперони морају удружено да делују да би ћелија одговорила на неку промену у окружењу се називају </a:t>
            </a:r>
            <a:r>
              <a:rPr lang="ru-RU" sz="2000" b="1" dirty="0">
                <a:latin typeface="Palatino Linotype" pitchFamily="18" charset="0"/>
              </a:rPr>
              <a:t>регулон</a:t>
            </a:r>
            <a:r>
              <a:rPr lang="ru-RU" sz="2000" dirty="0">
                <a:latin typeface="Palatino Linotype" pitchFamily="18" charset="0"/>
              </a:rPr>
              <a:t>.</a:t>
            </a:r>
          </a:p>
          <a:p>
            <a:endParaRPr lang="sr-Cyrl-RS" sz="2000" dirty="0">
              <a:latin typeface="Palatino Linotype" pitchFamily="18" charset="0"/>
            </a:endParaRPr>
          </a:p>
          <a:p>
            <a:r>
              <a:rPr lang="sr-Cyrl-RS" sz="2000" b="1" dirty="0">
                <a:latin typeface="Palatino Linotype" pitchFamily="18" charset="0"/>
              </a:rPr>
              <a:t>           </a:t>
            </a:r>
          </a:p>
          <a:p>
            <a:endParaRPr lang="sr-Cyrl-RS" sz="2000" b="1" dirty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870175"/>
            <a:ext cx="6552728" cy="599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rgbClr val="DA000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Cyrl-R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alatino Linotype" pitchFamily="18" charset="0"/>
                <a:ea typeface="+mj-ea"/>
                <a:cs typeface="+mj-cs"/>
              </a:rPr>
              <a:t>Контрола експресије гена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rgbClr val="DA000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Cyrl-R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alatino Linotype" pitchFamily="18" charset="0"/>
                <a:ea typeface="+mj-ea"/>
                <a:cs typeface="+mj-cs"/>
              </a:rPr>
              <a:t>Преживљавање бактерија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9512" y="966207"/>
            <a:ext cx="878497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3200" b="1" dirty="0">
                <a:latin typeface="Palatino Linotype" pitchFamily="18" charset="0"/>
              </a:rPr>
              <a:t>Механизми преживљавања бактерија</a:t>
            </a:r>
          </a:p>
          <a:p>
            <a:endParaRPr lang="sr-Cyrl-RS" sz="2000" dirty="0">
              <a:latin typeface="Palatino Linotype" pitchFamily="18" charset="0"/>
            </a:endParaRPr>
          </a:p>
          <a:p>
            <a:endParaRPr lang="sr-Cyrl-RS" sz="2000" dirty="0">
              <a:latin typeface="Palatino Linotype" pitchFamily="18" charset="0"/>
            </a:endParaRPr>
          </a:p>
          <a:p>
            <a:pPr lvl="1">
              <a:buFont typeface="Wingdings" pitchFamily="2" charset="2"/>
              <a:buChar char="§"/>
            </a:pPr>
            <a:r>
              <a:rPr lang="ru-RU" sz="2000" b="1" dirty="0">
                <a:latin typeface="Palatino Linotype" pitchFamily="18" charset="0"/>
              </a:rPr>
              <a:t>Регулони ћелијског стреса</a:t>
            </a:r>
          </a:p>
          <a:p>
            <a:pPr lvl="1">
              <a:buFont typeface="Wingdings" pitchFamily="2" charset="2"/>
              <a:buChar char="§"/>
            </a:pPr>
            <a:r>
              <a:rPr lang="ru-RU" sz="2000" b="1" dirty="0">
                <a:latin typeface="Palatino Linotype" pitchFamily="18" charset="0"/>
              </a:rPr>
              <a:t>Ендоспоре</a:t>
            </a:r>
          </a:p>
          <a:p>
            <a:pPr lvl="1">
              <a:buFont typeface="Wingdings" pitchFamily="2" charset="2"/>
              <a:buChar char="§"/>
            </a:pPr>
            <a:r>
              <a:rPr lang="en-US" sz="2000" b="1" dirty="0" err="1">
                <a:latin typeface="Palatino Linotype" pitchFamily="18" charset="0"/>
              </a:rPr>
              <a:t>Стационарна</a:t>
            </a:r>
            <a:r>
              <a:rPr lang="en-US" sz="2000" b="1" dirty="0">
                <a:latin typeface="Palatino Linotype" pitchFamily="18" charset="0"/>
              </a:rPr>
              <a:t> </a:t>
            </a:r>
            <a:r>
              <a:rPr lang="en-US" sz="2000" b="1" dirty="0" err="1">
                <a:latin typeface="Palatino Linotype" pitchFamily="18" charset="0"/>
              </a:rPr>
              <a:t>фаза</a:t>
            </a:r>
            <a:r>
              <a:rPr lang="en-US" sz="2000" b="1" dirty="0">
                <a:latin typeface="Palatino Linotype" pitchFamily="18" charset="0"/>
              </a:rPr>
              <a:t> </a:t>
            </a:r>
            <a:r>
              <a:rPr lang="en-US" sz="2000" b="1" dirty="0" err="1">
                <a:latin typeface="Palatino Linotype" pitchFamily="18" charset="0"/>
              </a:rPr>
              <a:t>раст</a:t>
            </a:r>
            <a:r>
              <a:rPr lang="sr-Cyrl-RS" sz="2000" b="1" dirty="0">
                <a:latin typeface="Palatino Linotype" pitchFamily="18" charset="0"/>
              </a:rPr>
              <a:t>а</a:t>
            </a:r>
            <a:endParaRPr lang="en-US" sz="2000" dirty="0">
              <a:latin typeface="Palatino Linotype" pitchFamily="18" charset="0"/>
            </a:endParaRPr>
          </a:p>
          <a:p>
            <a:pPr lvl="1">
              <a:buFont typeface="Wingdings" pitchFamily="2" charset="2"/>
              <a:buChar char="§"/>
            </a:pPr>
            <a:r>
              <a:rPr lang="en-US" sz="2000" b="1" dirty="0" err="1">
                <a:latin typeface="Palatino Linotype" pitchFamily="18" charset="0"/>
              </a:rPr>
              <a:t>Покретљивост</a:t>
            </a:r>
            <a:r>
              <a:rPr lang="en-US" sz="2000" b="1" dirty="0">
                <a:latin typeface="Palatino Linotype" pitchFamily="18" charset="0"/>
              </a:rPr>
              <a:t> и </a:t>
            </a:r>
            <a:r>
              <a:rPr lang="en-US" sz="2000" b="1" dirty="0" err="1">
                <a:latin typeface="Palatino Linotype" pitchFamily="18" charset="0"/>
              </a:rPr>
              <a:t>хемотакса</a:t>
            </a:r>
            <a:endParaRPr lang="en-US" sz="2000" dirty="0">
              <a:latin typeface="Palatino Linotype" pitchFamily="18" charset="0"/>
            </a:endParaRPr>
          </a:p>
          <a:p>
            <a:r>
              <a:rPr lang="ru-RU" sz="2000" dirty="0">
                <a:latin typeface="Palatino Linotype" pitchFamily="18" charset="0"/>
              </a:rPr>
              <a:t> </a:t>
            </a:r>
          </a:p>
          <a:p>
            <a:endParaRPr lang="sr-Cyrl-RS" sz="2000" dirty="0">
              <a:latin typeface="Palatino Linotype" pitchFamily="18" charset="0"/>
            </a:endParaRPr>
          </a:p>
          <a:p>
            <a:endParaRPr lang="en-US" sz="2000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rgbClr val="DA000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Cyrl-RS" sz="4400" b="1" dirty="0">
                <a:solidFill>
                  <a:schemeClr val="bg1"/>
                </a:solidFill>
                <a:latin typeface="Palatino Linotype" pitchFamily="18" charset="0"/>
                <a:ea typeface="+mj-ea"/>
                <a:cs typeface="+mj-cs"/>
              </a:rPr>
              <a:t>Генетика бактерија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9512" y="966207"/>
            <a:ext cx="8784976" cy="661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2000" b="1" dirty="0">
                <a:latin typeface="Palatino Linotype" pitchFamily="18" charset="0"/>
              </a:rPr>
              <a:t>Стицање разноликости, специфичности бактерија</a:t>
            </a:r>
          </a:p>
          <a:p>
            <a:endParaRPr lang="sr-Cyrl-RS" sz="2000" dirty="0">
              <a:latin typeface="Palatino Linotype" pitchFamily="18" charset="0"/>
            </a:endParaRPr>
          </a:p>
          <a:p>
            <a:r>
              <a:rPr lang="sr-Cyrl-RS" sz="2000" b="1" dirty="0"/>
              <a:t> </a:t>
            </a:r>
            <a:endParaRPr lang="en-US" sz="2000" dirty="0"/>
          </a:p>
          <a:p>
            <a:r>
              <a:rPr lang="sr-Cyrl-RS" sz="3200" b="1" dirty="0">
                <a:solidFill>
                  <a:srgbClr val="C00000"/>
                </a:solidFill>
              </a:rPr>
              <a:t>ТРАНСПОЗИЦИЈА</a:t>
            </a: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r>
              <a:rPr lang="en-US" sz="2000" dirty="0" err="1"/>
              <a:t>трансфер</a:t>
            </a:r>
            <a:r>
              <a:rPr lang="sr-Cyrl-RS" sz="2000" dirty="0"/>
              <a:t> транспозибилних елемената  </a:t>
            </a:r>
            <a:r>
              <a:rPr lang="sr-Cyrl-RS" sz="2000" b="1" dirty="0"/>
              <a:t>(инсерционих секвенци и транспозона) </a:t>
            </a:r>
            <a:r>
              <a:rPr lang="sr-Cyrl-RS" sz="2000" dirty="0"/>
              <a:t>са </a:t>
            </a:r>
            <a:r>
              <a:rPr lang="en-US" sz="2000" dirty="0" err="1"/>
              <a:t>једног</a:t>
            </a:r>
            <a:r>
              <a:rPr lang="en-US" sz="2000" dirty="0"/>
              <a:t> </a:t>
            </a:r>
            <a:r>
              <a:rPr lang="en-US" sz="2000" dirty="0" err="1"/>
              <a:t>хромозома</a:t>
            </a:r>
            <a:r>
              <a:rPr lang="en-US" sz="2000" dirty="0"/>
              <a:t> </a:t>
            </a:r>
            <a:r>
              <a:rPr lang="en-US" sz="2000" dirty="0" err="1"/>
              <a:t>на</a:t>
            </a:r>
            <a:r>
              <a:rPr lang="en-US" sz="2000" dirty="0"/>
              <a:t> </a:t>
            </a:r>
            <a:r>
              <a:rPr lang="en-US" sz="2000" dirty="0" err="1"/>
              <a:t>други</a:t>
            </a:r>
            <a:r>
              <a:rPr lang="sr-Cyrl-RS" sz="2000" dirty="0"/>
              <a:t>, </a:t>
            </a:r>
            <a:r>
              <a:rPr lang="en-US" sz="2000" dirty="0" err="1"/>
              <a:t>са</a:t>
            </a:r>
            <a:r>
              <a:rPr lang="en-US" sz="2000" dirty="0"/>
              <a:t> </a:t>
            </a:r>
            <a:r>
              <a:rPr lang="en-US" sz="2000" dirty="0" err="1"/>
              <a:t>једног</a:t>
            </a:r>
            <a:r>
              <a:rPr lang="sr-Cyrl-RS" sz="2000" dirty="0"/>
              <a:t> на друго </a:t>
            </a:r>
            <a:r>
              <a:rPr lang="en-US" sz="2000" dirty="0" err="1"/>
              <a:t>место</a:t>
            </a:r>
            <a:r>
              <a:rPr lang="en-US" sz="2000" dirty="0"/>
              <a:t> </a:t>
            </a:r>
            <a:r>
              <a:rPr lang="en-US" sz="2000" b="1" dirty="0" err="1"/>
              <a:t>унутар</a:t>
            </a:r>
            <a:r>
              <a:rPr lang="en-US" sz="2000" b="1" dirty="0"/>
              <a:t> </a:t>
            </a:r>
            <a:r>
              <a:rPr lang="en-US" sz="2000" b="1" dirty="0" err="1"/>
              <a:t>истог</a:t>
            </a:r>
            <a:r>
              <a:rPr lang="en-US" sz="2000" b="1" dirty="0"/>
              <a:t> </a:t>
            </a:r>
            <a:r>
              <a:rPr lang="en-US" sz="2000" b="1" dirty="0" err="1"/>
              <a:t>хромозома</a:t>
            </a:r>
            <a:r>
              <a:rPr lang="sr-Cyrl-RS" sz="2000" b="1" dirty="0"/>
              <a:t>, </a:t>
            </a:r>
            <a:r>
              <a:rPr lang="en-US" sz="2000" b="1" dirty="0" err="1"/>
              <a:t>или</a:t>
            </a:r>
            <a:r>
              <a:rPr lang="en-US" sz="2000" b="1" dirty="0"/>
              <a:t> </a:t>
            </a:r>
            <a:r>
              <a:rPr lang="en-US" sz="2000" b="1" dirty="0" err="1"/>
              <a:t>изме</a:t>
            </a:r>
            <a:r>
              <a:rPr lang="sr-Cyrl-RS" sz="2000" b="1" dirty="0"/>
              <a:t>ђ</a:t>
            </a:r>
            <a:r>
              <a:rPr lang="en-US" sz="2000" b="1" dirty="0"/>
              <a:t>у </a:t>
            </a:r>
            <a:r>
              <a:rPr lang="en-US" sz="2000" b="1" dirty="0" err="1"/>
              <a:t>хромозома</a:t>
            </a:r>
            <a:r>
              <a:rPr lang="en-US" sz="2000" b="1" dirty="0"/>
              <a:t> и </a:t>
            </a:r>
            <a:r>
              <a:rPr lang="en-US" sz="2000" b="1" dirty="0" err="1"/>
              <a:t>плазмида</a:t>
            </a:r>
            <a:endParaRPr lang="sr-Cyrl-RS" sz="2000" b="1" dirty="0"/>
          </a:p>
          <a:p>
            <a:endParaRPr lang="sr-Cyrl-RS" sz="2000" b="1" dirty="0"/>
          </a:p>
          <a:p>
            <a:r>
              <a:rPr lang="sr-Cyrl-RS" sz="2000" b="1" dirty="0"/>
              <a:t>Инсерционе секвенце: </a:t>
            </a:r>
            <a:r>
              <a:rPr lang="sr-Cyrl-RS" sz="2000" dirty="0"/>
              <a:t>гени чији су продукти </a:t>
            </a:r>
            <a:r>
              <a:rPr lang="en-US" sz="2000" dirty="0" err="1"/>
              <a:t>укључени</a:t>
            </a:r>
            <a:r>
              <a:rPr lang="en-US" sz="2000" dirty="0"/>
              <a:t> у </a:t>
            </a:r>
            <a:r>
              <a:rPr lang="en-US" sz="2000" dirty="0" err="1"/>
              <a:t>транспозицију</a:t>
            </a:r>
            <a:r>
              <a:rPr lang="en-US" sz="2000" dirty="0"/>
              <a:t> и </a:t>
            </a:r>
            <a:r>
              <a:rPr lang="sr-Cyrl-RS" sz="2000" dirty="0"/>
              <a:t>у </a:t>
            </a:r>
            <a:r>
              <a:rPr lang="en-US" sz="2000" dirty="0" err="1"/>
              <a:t>регулацију</a:t>
            </a:r>
            <a:r>
              <a:rPr lang="en-US" sz="2000" dirty="0"/>
              <a:t> </a:t>
            </a:r>
            <a:r>
              <a:rPr lang="en-US" sz="2000" dirty="0" err="1"/>
              <a:t>сопствене</a:t>
            </a:r>
            <a:r>
              <a:rPr lang="en-US" sz="2000" dirty="0"/>
              <a:t> </a:t>
            </a:r>
            <a:r>
              <a:rPr lang="en-US" sz="2000" dirty="0" err="1"/>
              <a:t>фреквенције</a:t>
            </a:r>
            <a:r>
              <a:rPr lang="sr-Cyrl-RS" sz="2000" dirty="0"/>
              <a:t>, изазивају мутације.</a:t>
            </a:r>
          </a:p>
          <a:p>
            <a:r>
              <a:rPr lang="sr-Cyrl-RS" sz="2000" b="1" dirty="0"/>
              <a:t>Транспозони</a:t>
            </a:r>
            <a:r>
              <a:rPr lang="sr-Cyrl-RS" sz="2000" dirty="0"/>
              <a:t>: </a:t>
            </a:r>
            <a:r>
              <a:rPr lang="en-US" sz="2000" dirty="0" err="1"/>
              <a:t>транспозибилни</a:t>
            </a:r>
            <a:r>
              <a:rPr lang="en-US" sz="2000" dirty="0"/>
              <a:t> </a:t>
            </a:r>
            <a:r>
              <a:rPr lang="en-US" sz="2000" dirty="0" err="1"/>
              <a:t>сегменти</a:t>
            </a:r>
            <a:r>
              <a:rPr lang="en-US" sz="2000" dirty="0"/>
              <a:t> DNA </a:t>
            </a:r>
            <a:r>
              <a:rPr lang="en-US" sz="2000" dirty="0" err="1"/>
              <a:t>који</a:t>
            </a:r>
            <a:r>
              <a:rPr lang="en-US" sz="2000" dirty="0"/>
              <a:t> </a:t>
            </a:r>
            <a:r>
              <a:rPr lang="en-US" sz="2000" dirty="0" err="1"/>
              <a:t>садр</a:t>
            </a:r>
            <a:r>
              <a:rPr lang="sr-Cyrl-RS" sz="2000" dirty="0"/>
              <a:t>ж</a:t>
            </a:r>
            <a:r>
              <a:rPr lang="en-US" sz="2000" dirty="0"/>
              <a:t>е </a:t>
            </a:r>
            <a:r>
              <a:rPr lang="sr-Cyrl-RS" sz="2000" dirty="0"/>
              <a:t>и </a:t>
            </a:r>
            <a:r>
              <a:rPr lang="en-US" sz="2000" dirty="0" err="1"/>
              <a:t>додатне</a:t>
            </a:r>
            <a:r>
              <a:rPr lang="en-US" sz="2000" dirty="0"/>
              <a:t> </a:t>
            </a:r>
            <a:r>
              <a:rPr lang="en-US" sz="2000" dirty="0" err="1"/>
              <a:t>гене</a:t>
            </a:r>
            <a:r>
              <a:rPr lang="en-US" sz="2000" dirty="0"/>
              <a:t> </a:t>
            </a:r>
            <a:r>
              <a:rPr lang="en-US" sz="2000" dirty="0" err="1"/>
              <a:t>који</a:t>
            </a:r>
            <a:r>
              <a:rPr lang="en-US" sz="2000" dirty="0"/>
              <a:t> </a:t>
            </a:r>
            <a:r>
              <a:rPr lang="en-US" sz="2000" dirty="0" err="1"/>
              <a:t>су</a:t>
            </a:r>
            <a:r>
              <a:rPr lang="en-US" sz="2000" dirty="0"/>
              <a:t> </a:t>
            </a:r>
            <a:r>
              <a:rPr lang="en-US" sz="2000" dirty="0" err="1"/>
              <a:t>неопходни</a:t>
            </a:r>
            <a:r>
              <a:rPr lang="en-US" sz="2000" dirty="0"/>
              <a:t> </a:t>
            </a:r>
            <a:r>
              <a:rPr lang="en-US" sz="2000" dirty="0" err="1"/>
              <a:t>за</a:t>
            </a:r>
            <a:r>
              <a:rPr lang="en-US" sz="2000" dirty="0"/>
              <a:t> </a:t>
            </a:r>
            <a:r>
              <a:rPr lang="en-US" sz="2000" dirty="0" err="1"/>
              <a:t>транспозициј</a:t>
            </a:r>
            <a:r>
              <a:rPr lang="sr-Cyrl-RS" sz="2000" dirty="0"/>
              <a:t>у; садрже гене који</a:t>
            </a:r>
            <a:r>
              <a:rPr lang="en-US" sz="2000" dirty="0"/>
              <a:t> </a:t>
            </a:r>
            <a:r>
              <a:rPr lang="en-US" sz="2000" dirty="0" err="1"/>
              <a:t>могу</a:t>
            </a:r>
            <a:r>
              <a:rPr lang="en-US" sz="2000" dirty="0"/>
              <a:t> </a:t>
            </a:r>
            <a:r>
              <a:rPr lang="en-US" sz="2000" dirty="0" err="1"/>
              <a:t>да</a:t>
            </a:r>
            <a:r>
              <a:rPr lang="en-US" sz="2000" dirty="0"/>
              <a:t> </a:t>
            </a:r>
            <a:r>
              <a:rPr lang="en-US" sz="2000" dirty="0" err="1"/>
              <a:t>кодирају</a:t>
            </a:r>
            <a:r>
              <a:rPr lang="en-US" sz="2000" dirty="0"/>
              <a:t> </a:t>
            </a:r>
            <a:r>
              <a:rPr lang="en-US" sz="2000" dirty="0" err="1"/>
              <a:t>молекуле</a:t>
            </a:r>
            <a:r>
              <a:rPr lang="en-US" sz="2000" dirty="0"/>
              <a:t> </a:t>
            </a:r>
            <a:r>
              <a:rPr lang="en-US" sz="2000" dirty="0" err="1"/>
              <a:t>који</a:t>
            </a:r>
            <a:r>
              <a:rPr lang="en-US" sz="2000" dirty="0"/>
              <a:t> </a:t>
            </a:r>
            <a:r>
              <a:rPr lang="en-US" sz="2000" dirty="0" err="1"/>
              <a:t>дају</a:t>
            </a:r>
            <a:r>
              <a:rPr lang="en-US" sz="2000" dirty="0"/>
              <a:t> </a:t>
            </a:r>
            <a:r>
              <a:rPr lang="en-US" sz="2000" dirty="0" err="1"/>
              <a:t>одређене</a:t>
            </a:r>
            <a:r>
              <a:rPr lang="en-US" sz="2000" dirty="0"/>
              <a:t> </a:t>
            </a:r>
            <a:r>
              <a:rPr lang="en-US" sz="2000" dirty="0" err="1"/>
              <a:t>карактеристике</a:t>
            </a:r>
            <a:r>
              <a:rPr lang="en-US" sz="2000" dirty="0"/>
              <a:t> </a:t>
            </a:r>
            <a:r>
              <a:rPr lang="en-US" sz="2000" dirty="0" err="1"/>
              <a:t>бактеријама</a:t>
            </a:r>
            <a:r>
              <a:rPr lang="en-US" sz="2000" dirty="0"/>
              <a:t> </a:t>
            </a:r>
            <a:r>
              <a:rPr lang="sr-Cyrl-RS" sz="2000" dirty="0"/>
              <a:t>(А</a:t>
            </a:r>
            <a:r>
              <a:rPr lang="en-US" sz="2000" dirty="0" err="1"/>
              <a:t>нтимикробна</a:t>
            </a:r>
            <a:r>
              <a:rPr lang="en-US" sz="2000" dirty="0"/>
              <a:t> </a:t>
            </a:r>
            <a:r>
              <a:rPr lang="en-US" sz="2000" dirty="0" err="1"/>
              <a:t>резистенција</a:t>
            </a:r>
            <a:r>
              <a:rPr lang="en-US" sz="2000" dirty="0"/>
              <a:t>, </a:t>
            </a:r>
            <a:r>
              <a:rPr lang="en-US" sz="2000" dirty="0" err="1"/>
              <a:t>метаболиз</a:t>
            </a:r>
            <a:r>
              <a:rPr lang="sr-Cyrl-RS" sz="2000" dirty="0"/>
              <a:t>а</a:t>
            </a:r>
            <a:r>
              <a:rPr lang="en-US" sz="2000" dirty="0"/>
              <a:t>м</a:t>
            </a:r>
            <a:r>
              <a:rPr lang="sr-Cyrl-RS" sz="2000" dirty="0"/>
              <a:t>)</a:t>
            </a:r>
            <a:endParaRPr lang="en-US" sz="2000" dirty="0"/>
          </a:p>
          <a:p>
            <a:endParaRPr lang="sr-Cyrl-RS" sz="2000" dirty="0">
              <a:latin typeface="Palatino Linotype" pitchFamily="18" charset="0"/>
            </a:endParaRPr>
          </a:p>
          <a:p>
            <a:endParaRPr lang="en-US" sz="2000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rgbClr val="DA000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Cyrl-RS" sz="4400" b="1" dirty="0">
                <a:solidFill>
                  <a:schemeClr val="bg1"/>
                </a:solidFill>
                <a:latin typeface="Palatino Linotype" pitchFamily="18" charset="0"/>
                <a:ea typeface="+mj-ea"/>
                <a:cs typeface="+mj-cs"/>
              </a:rPr>
              <a:t>Генетика бактерија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9512" y="966207"/>
            <a:ext cx="8784976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2000" b="1" dirty="0">
                <a:latin typeface="Palatino Linotype" pitchFamily="18" charset="0"/>
              </a:rPr>
              <a:t>Стицање разноликости, специфичности бактерија</a:t>
            </a:r>
          </a:p>
          <a:p>
            <a:endParaRPr lang="sr-Cyrl-RS" sz="2000" dirty="0">
              <a:latin typeface="Palatino Linotype" pitchFamily="18" charset="0"/>
            </a:endParaRPr>
          </a:p>
          <a:p>
            <a:r>
              <a:rPr lang="sr-Cyrl-RS" sz="2000" b="1" dirty="0"/>
              <a:t> </a:t>
            </a:r>
            <a:endParaRPr lang="en-US" sz="3200" dirty="0"/>
          </a:p>
          <a:p>
            <a:r>
              <a:rPr lang="sr-Cyrl-RS" sz="3200" b="1" dirty="0">
                <a:solidFill>
                  <a:srgbClr val="C00000"/>
                </a:solidFill>
              </a:rPr>
              <a:t>РАЗМЕНА ГЕНЕТСКОГ МАТЕРИЈАЛА</a:t>
            </a:r>
          </a:p>
          <a:p>
            <a:endParaRPr lang="sr-Cyrl-RS" sz="2400" dirty="0"/>
          </a:p>
          <a:p>
            <a:pPr>
              <a:buFont typeface="Wingdings" pitchFamily="2" charset="2"/>
              <a:buChar char="§"/>
            </a:pPr>
            <a:r>
              <a:rPr lang="sr-Cyrl-RS" sz="2400" dirty="0"/>
              <a:t>Трансформација (слободна </a:t>
            </a:r>
            <a:r>
              <a:rPr lang="en-US" sz="2400" dirty="0"/>
              <a:t>DNA</a:t>
            </a:r>
            <a:r>
              <a:rPr lang="sr-Cyrl-RS" sz="2400" dirty="0"/>
              <a:t>)</a:t>
            </a:r>
          </a:p>
          <a:p>
            <a:pPr>
              <a:buFont typeface="Wingdings" pitchFamily="2" charset="2"/>
              <a:buChar char="§"/>
            </a:pPr>
            <a:r>
              <a:rPr lang="sr-Cyrl-RS" sz="2400" dirty="0"/>
              <a:t>Трансдукција (бактериофаг)</a:t>
            </a:r>
          </a:p>
          <a:p>
            <a:pPr>
              <a:buFont typeface="Wingdings" pitchFamily="2" charset="2"/>
              <a:buChar char="§"/>
            </a:pPr>
            <a:r>
              <a:rPr lang="sr-Cyrl-RS" sz="2400" dirty="0"/>
              <a:t>Конјугација (директни контакт две ћелије)</a:t>
            </a:r>
            <a:endParaRPr lang="en-US" sz="2400" dirty="0"/>
          </a:p>
          <a:p>
            <a:endParaRPr lang="sr-Cyrl-RS" sz="2000" dirty="0">
              <a:latin typeface="Palatino Linotype" pitchFamily="18" charset="0"/>
            </a:endParaRPr>
          </a:p>
          <a:p>
            <a:endParaRPr lang="en-US" sz="2000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123728" y="6309320"/>
            <a:ext cx="54360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https://www.youtube.com/watch?v=Fq0YSTyJlpk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rgbClr val="DA000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Cyrl-RS" sz="4400" b="1" dirty="0">
                <a:solidFill>
                  <a:schemeClr val="bg1"/>
                </a:solidFill>
                <a:latin typeface="Palatino Linotype" pitchFamily="18" charset="0"/>
                <a:ea typeface="+mj-ea"/>
                <a:cs typeface="+mj-cs"/>
              </a:rPr>
              <a:t>Генетика бактерија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9512" y="966207"/>
            <a:ext cx="878497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2000" b="1" dirty="0">
                <a:latin typeface="Palatino Linotype" pitchFamily="18" charset="0"/>
              </a:rPr>
              <a:t>Стицање разноликости, специфичности бактерија</a:t>
            </a:r>
          </a:p>
          <a:p>
            <a:endParaRPr lang="sr-Cyrl-RS" sz="2000" dirty="0">
              <a:latin typeface="Palatino Linotype" pitchFamily="18" charset="0"/>
            </a:endParaRPr>
          </a:p>
          <a:p>
            <a:r>
              <a:rPr lang="sr-Cyrl-RS" sz="2000" b="1" dirty="0"/>
              <a:t> </a:t>
            </a:r>
            <a:endParaRPr lang="en-US" sz="3200" dirty="0"/>
          </a:p>
          <a:p>
            <a:r>
              <a:rPr lang="sr-Cyrl-RS" sz="3200" b="1" dirty="0">
                <a:solidFill>
                  <a:srgbClr val="C00000"/>
                </a:solidFill>
              </a:rPr>
              <a:t>Трансформација</a:t>
            </a: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r>
              <a:rPr lang="sr-Cyrl-RS" sz="2400" dirty="0"/>
              <a:t>Компетенција</a:t>
            </a:r>
            <a:r>
              <a:rPr lang="sr-Cyrl-RS" sz="3200" dirty="0">
                <a:solidFill>
                  <a:srgbClr val="C00000"/>
                </a:solidFill>
              </a:rPr>
              <a:t> </a:t>
            </a:r>
          </a:p>
          <a:p>
            <a:r>
              <a:rPr lang="sr-Cyrl-RS" sz="2400" dirty="0"/>
              <a:t>Разградња/рекомбинација </a:t>
            </a:r>
            <a:r>
              <a:rPr lang="en-US" sz="2400" dirty="0"/>
              <a:t>DNA</a:t>
            </a:r>
            <a:endParaRPr lang="sr-Cyrl-RS" sz="2400" dirty="0"/>
          </a:p>
          <a:p>
            <a:endParaRPr lang="sr-Cyrl-RS" sz="2000" dirty="0">
              <a:latin typeface="Palatino Linotype" pitchFamily="18" charset="0"/>
            </a:endParaRPr>
          </a:p>
          <a:p>
            <a:endParaRPr lang="en-US" sz="2000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83596" y="1700808"/>
            <a:ext cx="4152900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rgbClr val="DA000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Cyrl-RS" sz="4400" b="1" dirty="0">
                <a:solidFill>
                  <a:schemeClr val="bg1"/>
                </a:solidFill>
                <a:latin typeface="Palatino Linotype" pitchFamily="18" charset="0"/>
                <a:ea typeface="+mj-ea"/>
                <a:cs typeface="+mj-cs"/>
              </a:rPr>
              <a:t>Генетика бактерија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9512" y="966207"/>
            <a:ext cx="8784976" cy="7417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2000" b="1" dirty="0">
                <a:latin typeface="Palatino Linotype" pitchFamily="18" charset="0"/>
              </a:rPr>
              <a:t>Стицање разноликости, специфичности бактерија</a:t>
            </a:r>
          </a:p>
          <a:p>
            <a:endParaRPr lang="sr-Cyrl-RS" sz="2000" dirty="0">
              <a:latin typeface="Palatino Linotype" pitchFamily="18" charset="0"/>
            </a:endParaRPr>
          </a:p>
          <a:p>
            <a:r>
              <a:rPr lang="sr-Cyrl-RS" sz="2000" b="1" dirty="0"/>
              <a:t> </a:t>
            </a:r>
            <a:endParaRPr lang="en-US" sz="3200" dirty="0"/>
          </a:p>
          <a:p>
            <a:r>
              <a:rPr lang="sr-Cyrl-RS" sz="3200" b="1" dirty="0">
                <a:solidFill>
                  <a:srgbClr val="C00000"/>
                </a:solidFill>
              </a:rPr>
              <a:t>Трансдукција</a:t>
            </a: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r>
              <a:rPr lang="sr-Cyrl-RS" sz="2200" dirty="0"/>
              <a:t>Умерени фаг/профаг; лизогенија</a:t>
            </a:r>
          </a:p>
          <a:p>
            <a:r>
              <a:rPr lang="sr-Cyrl-RS" sz="2200" dirty="0"/>
              <a:t>Генерализова / специјализована трансдукција</a:t>
            </a: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2000" dirty="0">
              <a:latin typeface="Palatino Linotype" pitchFamily="18" charset="0"/>
            </a:endParaRPr>
          </a:p>
          <a:p>
            <a:endParaRPr lang="en-US" sz="2000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420888"/>
            <a:ext cx="729615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rgbClr val="DA000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Cyrl-RS" sz="4400" b="1" dirty="0">
                <a:solidFill>
                  <a:schemeClr val="bg1"/>
                </a:solidFill>
                <a:latin typeface="Palatino Linotype" pitchFamily="18" charset="0"/>
                <a:ea typeface="+mj-ea"/>
                <a:cs typeface="+mj-cs"/>
              </a:rPr>
              <a:t>Генетика бактерија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9512" y="966207"/>
            <a:ext cx="8784976" cy="9448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2000" b="1" dirty="0">
                <a:latin typeface="Palatino Linotype" pitchFamily="18" charset="0"/>
              </a:rPr>
              <a:t>Стицање разноликости, специфичности бактерија</a:t>
            </a:r>
          </a:p>
          <a:p>
            <a:endParaRPr lang="sr-Cyrl-RS" sz="2000" dirty="0">
              <a:latin typeface="Palatino Linotype" pitchFamily="18" charset="0"/>
            </a:endParaRPr>
          </a:p>
          <a:p>
            <a:r>
              <a:rPr lang="sr-Cyrl-RS" sz="2000" b="1" dirty="0"/>
              <a:t> </a:t>
            </a:r>
            <a:endParaRPr lang="en-US" sz="3200" dirty="0"/>
          </a:p>
          <a:p>
            <a:r>
              <a:rPr lang="sr-Cyrl-RS" sz="3200" b="1" dirty="0">
                <a:solidFill>
                  <a:srgbClr val="C00000"/>
                </a:solidFill>
              </a:rPr>
              <a:t>Конјугација</a:t>
            </a: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pPr>
              <a:buFont typeface="Palatino Linotype" pitchFamily="18" charset="0"/>
              <a:buChar char="⁻"/>
            </a:pPr>
            <a:r>
              <a:rPr lang="sr-Cyrl-RS" sz="2000" dirty="0"/>
              <a:t>Конјугативни плазмиди</a:t>
            </a:r>
          </a:p>
          <a:p>
            <a:pPr>
              <a:buFont typeface="Palatino Linotype" pitchFamily="18" charset="0"/>
              <a:buChar char="⁻"/>
            </a:pPr>
            <a:r>
              <a:rPr lang="sr-Cyrl-RS" sz="2000" dirty="0"/>
              <a:t>Формирање конјугативних мостића</a:t>
            </a:r>
          </a:p>
          <a:p>
            <a:pPr>
              <a:buFont typeface="Palatino Linotype" pitchFamily="18" charset="0"/>
              <a:buChar char="⁻"/>
            </a:pPr>
            <a:r>
              <a:rPr lang="sr-Cyrl-RS" sz="2000" dirty="0"/>
              <a:t>Раздвајање </a:t>
            </a:r>
            <a:r>
              <a:rPr lang="en-US" sz="2000" dirty="0"/>
              <a:t>DNА </a:t>
            </a:r>
            <a:r>
              <a:rPr lang="en-US" sz="2000" dirty="0" err="1"/>
              <a:t>плазмида</a:t>
            </a:r>
            <a:r>
              <a:rPr lang="sr-Cyrl-RS" sz="2000" dirty="0"/>
              <a:t>, 1 ланац </a:t>
            </a:r>
          </a:p>
          <a:p>
            <a:r>
              <a:rPr lang="sr-Cyrl-RS" sz="2000" dirty="0"/>
              <a:t>  одлази у нову ћелију</a:t>
            </a:r>
          </a:p>
          <a:p>
            <a:pPr>
              <a:buFont typeface="Palatino Linotype" pitchFamily="18" charset="0"/>
              <a:buChar char="⁻"/>
            </a:pPr>
            <a:r>
              <a:rPr lang="sr-Cyrl-RS" sz="2000" dirty="0"/>
              <a:t>Синтеза компл. ланца</a:t>
            </a:r>
          </a:p>
          <a:p>
            <a:pPr>
              <a:buFont typeface="Palatino Linotype" pitchFamily="18" charset="0"/>
              <a:buChar char="⁻"/>
            </a:pPr>
            <a:r>
              <a:rPr lang="sr-Cyrl-RS" sz="2000" dirty="0"/>
              <a:t>Циркуларни плазмид или интеграција </a:t>
            </a:r>
          </a:p>
          <a:p>
            <a:r>
              <a:rPr lang="sr-Cyrl-RS" sz="2000" dirty="0"/>
              <a:t>  у хромозом</a:t>
            </a:r>
          </a:p>
          <a:p>
            <a:endParaRPr lang="sr-Cyrl-RS" sz="2000" dirty="0"/>
          </a:p>
          <a:p>
            <a:endParaRPr lang="sr-Cyrl-RS" sz="2000" dirty="0"/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2000" dirty="0">
              <a:latin typeface="Palatino Linotype" pitchFamily="18" charset="0"/>
            </a:endParaRPr>
          </a:p>
          <a:p>
            <a:endParaRPr lang="en-US" sz="2000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1340768"/>
            <a:ext cx="3829050" cy="549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rgbClr val="DA000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sr-Cyrl-RS" sz="4400" b="1" dirty="0">
                <a:solidFill>
                  <a:prstClr val="white"/>
                </a:solidFill>
                <a:ea typeface="+mj-ea"/>
                <a:cs typeface="+mj-cs"/>
              </a:rPr>
              <a:t>Генетика бактерија</a:t>
            </a:r>
            <a:endParaRPr lang="en-US" sz="4400" dirty="0">
              <a:solidFill>
                <a:prstClr val="white"/>
              </a:solidFill>
              <a:ea typeface="+mj-ea"/>
              <a:cs typeface="+mj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9512" y="966207"/>
            <a:ext cx="8784976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2000" b="1" dirty="0">
                <a:solidFill>
                  <a:prstClr val="black"/>
                </a:solidFill>
              </a:rPr>
              <a:t>Стицање разноликости, специфичности бактерија</a:t>
            </a:r>
          </a:p>
          <a:p>
            <a:endParaRPr lang="sr-Cyrl-RS" sz="2000" dirty="0">
              <a:solidFill>
                <a:prstClr val="black"/>
              </a:solidFill>
            </a:endParaRPr>
          </a:p>
          <a:p>
            <a:r>
              <a:rPr lang="sr-Cyrl-RS" sz="2000" b="1" dirty="0">
                <a:solidFill>
                  <a:prstClr val="black"/>
                </a:solidFill>
              </a:rPr>
              <a:t> </a:t>
            </a:r>
            <a:endParaRPr lang="en-US" sz="3200" dirty="0">
              <a:solidFill>
                <a:prstClr val="black"/>
              </a:solidFill>
            </a:endParaRPr>
          </a:p>
          <a:p>
            <a:r>
              <a:rPr lang="sr-Cyrl-RS" sz="3200" b="1" dirty="0">
                <a:solidFill>
                  <a:srgbClr val="C00000"/>
                </a:solidFill>
              </a:rPr>
              <a:t>РАЗМЕНА ГЕНЕТСКОГ МАТЕРИЈАЛА</a:t>
            </a:r>
          </a:p>
          <a:p>
            <a:endParaRPr lang="sr-Cyrl-RS" sz="2400" dirty="0">
              <a:solidFill>
                <a:prstClr val="black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sr-Cyrl-RS" sz="2400" dirty="0">
                <a:solidFill>
                  <a:prstClr val="black"/>
                </a:solidFill>
              </a:rPr>
              <a:t>Трансформација (слободна </a:t>
            </a:r>
            <a:r>
              <a:rPr lang="en-US" sz="2400" dirty="0">
                <a:solidFill>
                  <a:prstClr val="black"/>
                </a:solidFill>
              </a:rPr>
              <a:t>DNA</a:t>
            </a:r>
            <a:r>
              <a:rPr lang="sr-Cyrl-RS" sz="2400" dirty="0">
                <a:solidFill>
                  <a:prstClr val="black"/>
                </a:solidFill>
              </a:rPr>
              <a:t>)</a:t>
            </a:r>
          </a:p>
          <a:p>
            <a:pPr>
              <a:buFont typeface="Wingdings" pitchFamily="2" charset="2"/>
              <a:buChar char="§"/>
            </a:pPr>
            <a:r>
              <a:rPr lang="sr-Cyrl-RS" sz="2400" dirty="0">
                <a:solidFill>
                  <a:prstClr val="black"/>
                </a:solidFill>
              </a:rPr>
              <a:t>Трансдукција (бактериофаг)</a:t>
            </a:r>
          </a:p>
          <a:p>
            <a:pPr>
              <a:buFont typeface="Wingdings" pitchFamily="2" charset="2"/>
              <a:buChar char="§"/>
            </a:pPr>
            <a:r>
              <a:rPr lang="sr-Cyrl-RS" sz="2400" dirty="0">
                <a:solidFill>
                  <a:prstClr val="black"/>
                </a:solidFill>
              </a:rPr>
              <a:t>Конјугација (директни контакт две ћелије)</a:t>
            </a:r>
            <a:endParaRPr lang="en-US" sz="2400" dirty="0">
              <a:solidFill>
                <a:prstClr val="black"/>
              </a:solidFill>
            </a:endParaRPr>
          </a:p>
          <a:p>
            <a:endParaRPr lang="sr-Cyrl-RS" sz="2000" dirty="0">
              <a:solidFill>
                <a:prstClr val="black"/>
              </a:solidFill>
            </a:endParaRPr>
          </a:p>
          <a:p>
            <a:endParaRPr lang="en-US" sz="2000" dirty="0">
              <a:solidFill>
                <a:prstClr val="black"/>
              </a:solidFill>
            </a:endParaRPr>
          </a:p>
          <a:p>
            <a:endParaRPr lang="sr-Cyrl-RS" sz="2000" b="1" dirty="0">
              <a:solidFill>
                <a:prstClr val="black"/>
              </a:solidFill>
            </a:endParaRPr>
          </a:p>
          <a:p>
            <a:endParaRPr lang="sr-Cyrl-RS" sz="2000" b="1" dirty="0">
              <a:solidFill>
                <a:prstClr val="black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123728" y="6309320"/>
            <a:ext cx="54360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https://www.youtube.com/watch?v=Fq0YSTyJlpk</a:t>
            </a:r>
          </a:p>
        </p:txBody>
      </p:sp>
    </p:spTree>
    <p:extLst>
      <p:ext uri="{BB962C8B-B14F-4D97-AF65-F5344CB8AC3E}">
        <p14:creationId xmlns:p14="http://schemas.microsoft.com/office/powerpoint/2010/main" val="411688597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rgbClr val="625B38"/>
          </a:solidFill>
        </p:spPr>
        <p:txBody>
          <a:bodyPr vert="horz" lIns="91440" tIns="45720" rIns="91440" bIns="45720" rtlCol="0" anchor="ctr">
            <a:normAutofit fontScale="85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Cyrl-RS" sz="4400" b="1" dirty="0">
                <a:solidFill>
                  <a:schemeClr val="bg1"/>
                </a:solidFill>
                <a:latin typeface="Palatino Linotype" pitchFamily="18" charset="0"/>
                <a:ea typeface="+mj-ea"/>
                <a:cs typeface="+mj-cs"/>
              </a:rPr>
              <a:t>Патогенеза бактеријских инфекција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9512" y="966207"/>
            <a:ext cx="8784976" cy="86792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2000" b="1" dirty="0">
                <a:latin typeface="Palatino Linotype" pitchFamily="18" charset="0"/>
              </a:rPr>
              <a:t>Дефиниције</a:t>
            </a:r>
          </a:p>
          <a:p>
            <a:endParaRPr lang="sr-Cyrl-RS" sz="2000" b="1" dirty="0"/>
          </a:p>
          <a:p>
            <a:r>
              <a:rPr lang="en-US" sz="2000" b="1" dirty="0" err="1"/>
              <a:t>Патогеност</a:t>
            </a:r>
            <a:r>
              <a:rPr lang="en-US" sz="2000" dirty="0"/>
              <a:t> </a:t>
            </a:r>
            <a:r>
              <a:rPr lang="en-US" sz="2000" dirty="0" err="1"/>
              <a:t>је</a:t>
            </a:r>
            <a:r>
              <a:rPr lang="en-US" sz="2000" dirty="0"/>
              <a:t> </a:t>
            </a:r>
            <a:r>
              <a:rPr lang="en-US" sz="2000" dirty="0" err="1"/>
              <a:t>способност</a:t>
            </a:r>
            <a:r>
              <a:rPr lang="en-US" sz="2000" dirty="0"/>
              <a:t> </a:t>
            </a:r>
            <a:r>
              <a:rPr lang="en-US" sz="2000" dirty="0" err="1"/>
              <a:t>било</a:t>
            </a:r>
            <a:r>
              <a:rPr lang="en-US" sz="2000" dirty="0"/>
              <a:t> </a:t>
            </a:r>
            <a:r>
              <a:rPr lang="en-US" sz="2000" dirty="0" err="1"/>
              <a:t>које</a:t>
            </a:r>
            <a:r>
              <a:rPr lang="en-US" sz="2000" dirty="0"/>
              <a:t> </a:t>
            </a:r>
            <a:r>
              <a:rPr lang="en-US" sz="2000" dirty="0" err="1"/>
              <a:t>бактеријске</a:t>
            </a:r>
            <a:r>
              <a:rPr lang="en-US" sz="2000" dirty="0"/>
              <a:t> </a:t>
            </a:r>
            <a:r>
              <a:rPr lang="en-US" sz="2000" dirty="0" err="1"/>
              <a:t>врсте</a:t>
            </a:r>
            <a:r>
              <a:rPr lang="en-US" sz="2000" dirty="0"/>
              <a:t> </a:t>
            </a:r>
            <a:r>
              <a:rPr lang="en-US" sz="2000" dirty="0" err="1"/>
              <a:t>да</a:t>
            </a:r>
            <a:r>
              <a:rPr lang="en-US" sz="2000" dirty="0"/>
              <a:t> </a:t>
            </a:r>
            <a:r>
              <a:rPr lang="en-US" sz="2000" dirty="0" err="1"/>
              <a:t>узрокује</a:t>
            </a:r>
            <a:r>
              <a:rPr lang="en-US" sz="2000" dirty="0"/>
              <a:t> </a:t>
            </a:r>
            <a:r>
              <a:rPr lang="en-US" sz="2000" dirty="0" err="1"/>
              <a:t>болест</a:t>
            </a:r>
            <a:r>
              <a:rPr lang="en-US" sz="2000" dirty="0"/>
              <a:t> </a:t>
            </a:r>
            <a:r>
              <a:rPr lang="en-US" sz="2000" dirty="0" err="1"/>
              <a:t>код</a:t>
            </a:r>
            <a:r>
              <a:rPr lang="en-US" sz="2000" dirty="0"/>
              <a:t> </a:t>
            </a:r>
            <a:r>
              <a:rPr lang="en-US" sz="2000" dirty="0" err="1"/>
              <a:t>осетљивог</a:t>
            </a:r>
            <a:r>
              <a:rPr lang="en-US" sz="2000" dirty="0"/>
              <a:t> </a:t>
            </a:r>
            <a:r>
              <a:rPr lang="en-US" sz="2000" dirty="0" err="1"/>
              <a:t>домаћина</a:t>
            </a:r>
            <a:r>
              <a:rPr lang="en-US" sz="2000" dirty="0"/>
              <a:t>. </a:t>
            </a:r>
          </a:p>
          <a:p>
            <a:r>
              <a:rPr lang="en-US" sz="2000" b="1" dirty="0" err="1"/>
              <a:t>Патоген</a:t>
            </a:r>
            <a:r>
              <a:rPr lang="en-US" sz="2000" dirty="0"/>
              <a:t> </a:t>
            </a:r>
            <a:r>
              <a:rPr lang="en-US" sz="2000" dirty="0" err="1"/>
              <a:t>је</a:t>
            </a:r>
            <a:r>
              <a:rPr lang="en-US" sz="2000" dirty="0"/>
              <a:t> </a:t>
            </a:r>
            <a:r>
              <a:rPr lang="en-US" sz="2000" dirty="0" err="1"/>
              <a:t>бактеријска</a:t>
            </a:r>
            <a:r>
              <a:rPr lang="en-US" sz="2000" dirty="0"/>
              <a:t> </a:t>
            </a:r>
            <a:r>
              <a:rPr lang="en-US" sz="2000" dirty="0" err="1"/>
              <a:t>врста</a:t>
            </a:r>
            <a:r>
              <a:rPr lang="en-US" sz="2000" dirty="0"/>
              <a:t> </a:t>
            </a:r>
            <a:r>
              <a:rPr lang="en-US" sz="2000" dirty="0" err="1"/>
              <a:t>која</a:t>
            </a:r>
            <a:r>
              <a:rPr lang="en-US" sz="2000" dirty="0"/>
              <a:t> </a:t>
            </a:r>
            <a:r>
              <a:rPr lang="en-US" sz="2000" dirty="0" err="1"/>
              <a:t>је</a:t>
            </a:r>
            <a:r>
              <a:rPr lang="en-US" sz="2000" dirty="0"/>
              <a:t> </a:t>
            </a:r>
            <a:r>
              <a:rPr lang="en-US" sz="2000" dirty="0" err="1"/>
              <a:t>способна</a:t>
            </a:r>
            <a:r>
              <a:rPr lang="en-US" sz="2000" dirty="0"/>
              <a:t> </a:t>
            </a:r>
            <a:r>
              <a:rPr lang="en-US" sz="2000" dirty="0" err="1"/>
              <a:t>да</a:t>
            </a:r>
            <a:r>
              <a:rPr lang="en-US" sz="2000" dirty="0"/>
              <a:t> </a:t>
            </a:r>
            <a:r>
              <a:rPr lang="en-US" sz="2000" dirty="0" err="1"/>
              <a:t>изазове</a:t>
            </a:r>
            <a:r>
              <a:rPr lang="en-US" sz="2000" dirty="0"/>
              <a:t> </a:t>
            </a:r>
            <a:r>
              <a:rPr lang="en-US" sz="2000" dirty="0" err="1"/>
              <a:t>болест</a:t>
            </a:r>
            <a:r>
              <a:rPr lang="en-US" sz="2000" dirty="0"/>
              <a:t> </a:t>
            </a:r>
            <a:r>
              <a:rPr lang="en-US" sz="2000" dirty="0" err="1"/>
              <a:t>уколико</a:t>
            </a:r>
            <a:r>
              <a:rPr lang="en-US" sz="2000" dirty="0"/>
              <a:t> </a:t>
            </a:r>
            <a:r>
              <a:rPr lang="en-US" sz="2000" dirty="0" err="1"/>
              <a:t>се</a:t>
            </a:r>
            <a:r>
              <a:rPr lang="en-US" sz="2000" dirty="0"/>
              <a:t> </a:t>
            </a:r>
            <a:r>
              <a:rPr lang="en-US" sz="2000" dirty="0" err="1"/>
              <a:t>нађе</a:t>
            </a:r>
            <a:r>
              <a:rPr lang="en-US" sz="2000" dirty="0"/>
              <a:t> у  </a:t>
            </a:r>
            <a:r>
              <a:rPr lang="en-US" sz="2000" dirty="0" err="1"/>
              <a:t>повољним</a:t>
            </a:r>
            <a:r>
              <a:rPr lang="en-US" sz="2000" dirty="0"/>
              <a:t> </a:t>
            </a:r>
            <a:r>
              <a:rPr lang="en-US" sz="2000" dirty="0" err="1"/>
              <a:t>условима</a:t>
            </a:r>
            <a:r>
              <a:rPr lang="en-US" sz="2000" dirty="0"/>
              <a:t> у </a:t>
            </a:r>
            <a:r>
              <a:rPr lang="en-US" sz="2000" dirty="0" err="1"/>
              <a:t>домаћину</a:t>
            </a:r>
            <a:r>
              <a:rPr lang="en-US" sz="2000" dirty="0"/>
              <a:t>.</a:t>
            </a:r>
            <a:br>
              <a:rPr lang="en-US" sz="2000" dirty="0"/>
            </a:br>
            <a:r>
              <a:rPr lang="en-US" sz="2000" b="1" dirty="0" err="1"/>
              <a:t>Вирулентност</a:t>
            </a:r>
            <a:r>
              <a:rPr lang="en-US" sz="2000" dirty="0"/>
              <a:t> </a:t>
            </a:r>
            <a:r>
              <a:rPr lang="en-US" sz="2000" dirty="0" err="1"/>
              <a:t>је</a:t>
            </a:r>
            <a:r>
              <a:rPr lang="en-US" sz="2000" dirty="0"/>
              <a:t> </a:t>
            </a:r>
            <a:r>
              <a:rPr lang="en-US" sz="2000" dirty="0" err="1"/>
              <a:t>степен</a:t>
            </a:r>
            <a:r>
              <a:rPr lang="en-US" sz="2000" dirty="0"/>
              <a:t> </a:t>
            </a:r>
            <a:r>
              <a:rPr lang="en-US" sz="2000" dirty="0" err="1"/>
              <a:t>патогености</a:t>
            </a:r>
            <a:r>
              <a:rPr lang="sr-Cyrl-RS" sz="2000" dirty="0"/>
              <a:t> (ниска, умерена, висока, екстремно висока)</a:t>
            </a:r>
          </a:p>
          <a:p>
            <a:endParaRPr lang="sr-Cyrl-RS" sz="2000" dirty="0"/>
          </a:p>
          <a:p>
            <a:r>
              <a:rPr lang="sr-Cyrl-RS" sz="2000" b="1" dirty="0"/>
              <a:t>К</a:t>
            </a:r>
            <a:r>
              <a:rPr lang="en-US" sz="2000" b="1" dirty="0" err="1"/>
              <a:t>оменсали</a:t>
            </a:r>
            <a:r>
              <a:rPr lang="sr-Cyrl-RS" sz="2000" dirty="0"/>
              <a:t> стално </a:t>
            </a:r>
            <a:r>
              <a:rPr lang="en-US" sz="2000" dirty="0" err="1"/>
              <a:t>су</a:t>
            </a:r>
            <a:r>
              <a:rPr lang="en-US" sz="2000" dirty="0"/>
              <a:t> </a:t>
            </a:r>
            <a:r>
              <a:rPr lang="en-US" sz="2000" dirty="0" err="1"/>
              <a:t>стално</a:t>
            </a:r>
            <a:r>
              <a:rPr lang="en-US" sz="2000" dirty="0"/>
              <a:t> </a:t>
            </a:r>
            <a:r>
              <a:rPr lang="en-US" sz="2000" dirty="0" err="1"/>
              <a:t>присутни</a:t>
            </a:r>
            <a:r>
              <a:rPr lang="en-US" sz="2000" dirty="0"/>
              <a:t> у </a:t>
            </a:r>
            <a:r>
              <a:rPr lang="en-US" sz="2000" dirty="0" err="1"/>
              <a:t>организму</a:t>
            </a:r>
            <a:r>
              <a:rPr lang="en-US" sz="2000" dirty="0"/>
              <a:t> и </a:t>
            </a:r>
            <a:r>
              <a:rPr lang="en-US" sz="2000" dirty="0" err="1"/>
              <a:t>њихов</a:t>
            </a:r>
            <a:r>
              <a:rPr lang="en-US" sz="2000" dirty="0"/>
              <a:t> </a:t>
            </a:r>
            <a:r>
              <a:rPr lang="en-US" sz="2000" dirty="0" err="1"/>
              <a:t>опстанак</a:t>
            </a:r>
            <a:r>
              <a:rPr lang="en-US" sz="2000" dirty="0"/>
              <a:t> </a:t>
            </a:r>
            <a:r>
              <a:rPr lang="en-US" sz="2000" dirty="0" err="1"/>
              <a:t>зависи</a:t>
            </a:r>
            <a:r>
              <a:rPr lang="en-US" sz="2000" dirty="0"/>
              <a:t> </a:t>
            </a:r>
            <a:r>
              <a:rPr lang="en-US" sz="2000" dirty="0" err="1"/>
              <a:t>од</a:t>
            </a:r>
            <a:r>
              <a:rPr lang="en-US" sz="2000" dirty="0"/>
              <a:t> </a:t>
            </a:r>
            <a:r>
              <a:rPr lang="en-US" sz="2000" dirty="0" err="1"/>
              <a:t>домаћина</a:t>
            </a:r>
            <a:r>
              <a:rPr lang="en-US" sz="2000" dirty="0"/>
              <a:t>. </a:t>
            </a:r>
            <a:endParaRPr lang="sr-Cyrl-RS" sz="2000" dirty="0"/>
          </a:p>
          <a:p>
            <a:r>
              <a:rPr lang="sr-Cyrl-RS" sz="2000" b="1" dirty="0" err="1"/>
              <a:t>О</a:t>
            </a:r>
            <a:r>
              <a:rPr lang="en-US" sz="2000" b="1" dirty="0" err="1"/>
              <a:t>портунистички</a:t>
            </a:r>
            <a:r>
              <a:rPr lang="en-US" sz="2000" b="1" dirty="0"/>
              <a:t> </a:t>
            </a:r>
            <a:r>
              <a:rPr lang="en-US" sz="2000" b="1" dirty="0" err="1"/>
              <a:t>патогени</a:t>
            </a:r>
            <a:r>
              <a:rPr lang="sr-Cyrl-RS" sz="2000" b="1" dirty="0"/>
              <a:t> </a:t>
            </a:r>
            <a:r>
              <a:rPr lang="sr-Cyrl-RS" sz="2000" dirty="0"/>
              <a:t>су </a:t>
            </a:r>
            <a:r>
              <a:rPr lang="en-US" sz="2000" dirty="0" err="1"/>
              <a:t>пролазн</a:t>
            </a:r>
            <a:r>
              <a:rPr lang="sr-Cyrl-RS" sz="2000" dirty="0"/>
              <a:t>е</a:t>
            </a:r>
            <a:r>
              <a:rPr lang="en-US" sz="2000" dirty="0"/>
              <a:t> </a:t>
            </a:r>
            <a:r>
              <a:rPr lang="en-US" sz="2000" dirty="0" err="1"/>
              <a:t>врст</a:t>
            </a:r>
            <a:r>
              <a:rPr lang="sr-Cyrl-RS" sz="2000" dirty="0"/>
              <a:t>е</a:t>
            </a:r>
            <a:r>
              <a:rPr lang="en-US" sz="2000" dirty="0"/>
              <a:t> </a:t>
            </a:r>
            <a:r>
              <a:rPr lang="en-US" sz="2000" dirty="0" err="1"/>
              <a:t>које</a:t>
            </a:r>
            <a:r>
              <a:rPr lang="en-US" sz="2000" dirty="0"/>
              <a:t> </a:t>
            </a:r>
            <a:r>
              <a:rPr lang="en-US" sz="2000" dirty="0" err="1"/>
              <a:t>кратко</a:t>
            </a:r>
            <a:r>
              <a:rPr lang="en-US" sz="2000" dirty="0"/>
              <a:t> </a:t>
            </a:r>
            <a:r>
              <a:rPr lang="en-US" sz="2000" dirty="0" err="1"/>
              <a:t>опстају</a:t>
            </a:r>
            <a:r>
              <a:rPr lang="en-US" sz="2000" dirty="0"/>
              <a:t> у </a:t>
            </a:r>
            <a:r>
              <a:rPr lang="en-US" sz="2000" dirty="0" err="1"/>
              <a:t>организму</a:t>
            </a:r>
            <a:r>
              <a:rPr lang="en-US" sz="2000" dirty="0"/>
              <a:t>, </a:t>
            </a:r>
            <a:r>
              <a:rPr lang="en-US" sz="2000" dirty="0" err="1"/>
              <a:t>али</a:t>
            </a:r>
            <a:r>
              <a:rPr lang="en-US" sz="2000" dirty="0"/>
              <a:t> </a:t>
            </a:r>
            <a:r>
              <a:rPr lang="sr-Cyrl-RS" sz="2000" dirty="0"/>
              <a:t>уколико добију прилику могу да изазову болести.</a:t>
            </a:r>
          </a:p>
          <a:p>
            <a:r>
              <a:rPr lang="sr-Cyrl-RS" sz="2000" b="1" dirty="0"/>
              <a:t>П</a:t>
            </a:r>
            <a:r>
              <a:rPr lang="en-US" sz="2000" b="1" dirty="0" err="1"/>
              <a:t>римарни</a:t>
            </a:r>
            <a:r>
              <a:rPr lang="en-US" sz="2000" b="1" dirty="0"/>
              <a:t> </a:t>
            </a:r>
            <a:r>
              <a:rPr lang="en-US" sz="2000" b="1" dirty="0" err="1"/>
              <a:t>патогени</a:t>
            </a:r>
            <a:r>
              <a:rPr lang="sr-Cyrl-RS" sz="2000" b="1" dirty="0"/>
              <a:t> </a:t>
            </a:r>
            <a:r>
              <a:rPr lang="sr-Cyrl-RS" sz="2000" dirty="0"/>
              <a:t>су бактерије које </a:t>
            </a:r>
            <a:r>
              <a:rPr lang="en-US" sz="2000" dirty="0" err="1"/>
              <a:t>узрокује</a:t>
            </a:r>
            <a:r>
              <a:rPr lang="en-US" sz="2000" dirty="0"/>
              <a:t> </a:t>
            </a:r>
            <a:r>
              <a:rPr lang="en-US" sz="2000" dirty="0" err="1"/>
              <a:t>инфекцију</a:t>
            </a:r>
            <a:r>
              <a:rPr lang="en-US" sz="2000" dirty="0"/>
              <a:t> и </a:t>
            </a:r>
            <a:r>
              <a:rPr lang="en-US" sz="2000" dirty="0" err="1"/>
              <a:t>болест</a:t>
            </a:r>
            <a:r>
              <a:rPr lang="en-US" sz="2000" dirty="0"/>
              <a:t> </a:t>
            </a:r>
            <a:r>
              <a:rPr lang="en-US" sz="2000" dirty="0" err="1"/>
              <a:t>код</a:t>
            </a:r>
            <a:r>
              <a:rPr lang="en-US" sz="2000" dirty="0"/>
              <a:t> </a:t>
            </a:r>
            <a:r>
              <a:rPr lang="en-US" sz="2000" dirty="0" err="1"/>
              <a:t>претходно</a:t>
            </a:r>
            <a:r>
              <a:rPr lang="en-US" sz="2000" dirty="0"/>
              <a:t> </a:t>
            </a:r>
            <a:r>
              <a:rPr lang="en-US" sz="2000" dirty="0" err="1"/>
              <a:t>здравих</a:t>
            </a:r>
            <a:r>
              <a:rPr lang="en-US" sz="2000" dirty="0"/>
              <a:t> </a:t>
            </a:r>
            <a:r>
              <a:rPr lang="en-US" sz="2000" dirty="0" err="1"/>
              <a:t>особа</a:t>
            </a:r>
            <a:r>
              <a:rPr lang="sr-Cyrl-RS" sz="2000"/>
              <a:t>.</a:t>
            </a:r>
            <a:endParaRPr lang="sr-Cyrl-RS" sz="2000" dirty="0"/>
          </a:p>
          <a:p>
            <a:endParaRPr lang="en-US" sz="2000" dirty="0"/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2000" dirty="0">
              <a:latin typeface="Palatino Linotype" pitchFamily="18" charset="0"/>
            </a:endParaRPr>
          </a:p>
          <a:p>
            <a:endParaRPr lang="en-US" sz="2000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778098"/>
          </a:xfrm>
        </p:spPr>
        <p:txBody>
          <a:bodyPr>
            <a:normAutofit/>
          </a:bodyPr>
          <a:lstStyle/>
          <a:p>
            <a:r>
              <a:rPr lang="sr-Cyrl-RS" b="1" dirty="0">
                <a:solidFill>
                  <a:schemeClr val="accent5">
                    <a:lumMod val="50000"/>
                  </a:schemeClr>
                </a:solidFill>
                <a:latin typeface="Palatino Linotype" pitchFamily="18" charset="0"/>
              </a:rPr>
              <a:t>Структура бактерија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24745"/>
            <a:ext cx="9144000" cy="208823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sr-Cyrl-RS" b="1" dirty="0">
                <a:latin typeface="Palatino Linotype" pitchFamily="18" charset="0"/>
              </a:rPr>
              <a:t>Б</a:t>
            </a:r>
            <a:r>
              <a:rPr lang="en-US" b="1" dirty="0" err="1">
                <a:latin typeface="Palatino Linotype" pitchFamily="18" charset="0"/>
              </a:rPr>
              <a:t>актерије</a:t>
            </a:r>
            <a:r>
              <a:rPr lang="en-US" b="1" dirty="0">
                <a:latin typeface="Palatino Linotype" pitchFamily="18" charset="0"/>
              </a:rPr>
              <a:t> </a:t>
            </a:r>
            <a:r>
              <a:rPr lang="en-US" b="1" dirty="0" err="1">
                <a:latin typeface="Palatino Linotype" pitchFamily="18" charset="0"/>
              </a:rPr>
              <a:t>су</a:t>
            </a:r>
            <a:r>
              <a:rPr lang="en-US" b="1" dirty="0">
                <a:latin typeface="Palatino Linotype" pitchFamily="18" charset="0"/>
              </a:rPr>
              <a:t> </a:t>
            </a:r>
            <a:r>
              <a:rPr lang="en-US" b="1" dirty="0" err="1">
                <a:latin typeface="Palatino Linotype" pitchFamily="18" charset="0"/>
              </a:rPr>
              <a:t>најмањи</a:t>
            </a:r>
            <a:r>
              <a:rPr lang="en-US" b="1" dirty="0">
                <a:latin typeface="Palatino Linotype" pitchFamily="18" charset="0"/>
              </a:rPr>
              <a:t> </a:t>
            </a:r>
            <a:r>
              <a:rPr lang="en-US" b="1" dirty="0" err="1">
                <a:latin typeface="Palatino Linotype" pitchFamily="18" charset="0"/>
              </a:rPr>
              <a:t>микроорганизми</a:t>
            </a:r>
            <a:r>
              <a:rPr lang="sr-Cyrl-RS" b="1" dirty="0">
                <a:latin typeface="Palatino Linotype" pitchFamily="18" charset="0"/>
              </a:rPr>
              <a:t>, </a:t>
            </a:r>
            <a:r>
              <a:rPr lang="en-US" b="1" dirty="0" err="1">
                <a:latin typeface="Palatino Linotype" pitchFamily="18" charset="0"/>
              </a:rPr>
              <a:t>способни</a:t>
            </a:r>
            <a:r>
              <a:rPr lang="en-US" b="1" dirty="0">
                <a:latin typeface="Palatino Linotype" pitchFamily="18" charset="0"/>
              </a:rPr>
              <a:t> </a:t>
            </a:r>
            <a:r>
              <a:rPr lang="en-US" b="1" dirty="0" err="1">
                <a:latin typeface="Palatino Linotype" pitchFamily="18" charset="0"/>
              </a:rPr>
              <a:t>за</a:t>
            </a:r>
            <a:r>
              <a:rPr lang="en-US" b="1" dirty="0">
                <a:latin typeface="Palatino Linotype" pitchFamily="18" charset="0"/>
              </a:rPr>
              <a:t> </a:t>
            </a:r>
            <a:r>
              <a:rPr lang="en-US" b="1" dirty="0" err="1">
                <a:latin typeface="Palatino Linotype" pitchFamily="18" charset="0"/>
              </a:rPr>
              <a:t>самосталну</a:t>
            </a:r>
            <a:r>
              <a:rPr lang="en-US" b="1" dirty="0">
                <a:latin typeface="Palatino Linotype" pitchFamily="18" charset="0"/>
              </a:rPr>
              <a:t> </a:t>
            </a:r>
            <a:r>
              <a:rPr lang="en-US" b="1" dirty="0" err="1">
                <a:latin typeface="Palatino Linotype" pitchFamily="18" charset="0"/>
              </a:rPr>
              <a:t>егзистенцију</a:t>
            </a:r>
            <a:r>
              <a:rPr lang="en-US" b="1" dirty="0">
                <a:latin typeface="Palatino Linotype" pitchFamily="18" charset="0"/>
              </a:rPr>
              <a:t> </a:t>
            </a:r>
            <a:endParaRPr lang="sr-Cyrl-RS" b="1" dirty="0">
              <a:latin typeface="Palatino Linotype" pitchFamily="18" charset="0"/>
            </a:endParaRPr>
          </a:p>
          <a:p>
            <a:pPr>
              <a:buNone/>
            </a:pPr>
            <a:endParaRPr lang="sr-Cyrl-RS" dirty="0">
              <a:latin typeface="Palatino Linotype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708920"/>
            <a:ext cx="421196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sr-Cyrl-RS" sz="2800" dirty="0">
                <a:latin typeface="Palatino Linotype" pitchFamily="18" charset="0"/>
              </a:rPr>
              <a:t>Величина бактерија које имају медицински значај је</a:t>
            </a:r>
            <a:r>
              <a:rPr lang="en-US" sz="2800" dirty="0">
                <a:latin typeface="Palatino Linotype" pitchFamily="18" charset="0"/>
              </a:rPr>
              <a:t> </a:t>
            </a:r>
            <a:r>
              <a:rPr lang="en-US" sz="2800" dirty="0" err="1">
                <a:latin typeface="Palatino Linotype" pitchFamily="18" charset="0"/>
              </a:rPr>
              <a:t>од</a:t>
            </a:r>
            <a:r>
              <a:rPr lang="en-US" sz="2800" b="1" dirty="0">
                <a:latin typeface="Palatino Linotype" pitchFamily="18" charset="0"/>
              </a:rPr>
              <a:t> 0,1 </a:t>
            </a:r>
            <a:r>
              <a:rPr lang="en-US" sz="2800" b="1" dirty="0" err="1">
                <a:latin typeface="Palatino Linotype" pitchFamily="18" charset="0"/>
              </a:rPr>
              <a:t>до</a:t>
            </a:r>
            <a:r>
              <a:rPr lang="en-US" sz="2800" b="1" dirty="0">
                <a:latin typeface="Palatino Linotype" pitchFamily="18" charset="0"/>
              </a:rPr>
              <a:t> 10 µm</a:t>
            </a:r>
            <a:r>
              <a:rPr lang="en-US" sz="2800" dirty="0">
                <a:latin typeface="Palatino Linotype" pitchFamily="18" charset="0"/>
              </a:rPr>
              <a:t>.</a:t>
            </a:r>
            <a:endParaRPr lang="sr-Cyrl-RS" sz="2800" dirty="0">
              <a:latin typeface="Palatino Linotype" pitchFamily="18" charset="0"/>
            </a:endParaRPr>
          </a:p>
          <a:p>
            <a:endParaRPr lang="ru-RU" sz="2800" dirty="0">
              <a:latin typeface="Palatino Linotype" pitchFamily="18" charset="0"/>
            </a:endParaRPr>
          </a:p>
          <a:p>
            <a:r>
              <a:rPr lang="ru-RU" sz="2800" dirty="0">
                <a:latin typeface="Palatino Linotype" pitchFamily="18" charset="0"/>
              </a:rPr>
              <a:t>Главни морфолошки облици бактерија су: </a:t>
            </a:r>
            <a:r>
              <a:rPr lang="ru-RU" sz="2800" b="1" dirty="0">
                <a:latin typeface="Palatino Linotype" pitchFamily="18" charset="0"/>
              </a:rPr>
              <a:t>коке, бацили, вибриони и спирале</a:t>
            </a:r>
            <a:endParaRPr lang="en-US" sz="2800" b="1" dirty="0">
              <a:latin typeface="Palatino Linotype" pitchFamily="18" charset="0"/>
            </a:endParaRPr>
          </a:p>
          <a:p>
            <a:pPr>
              <a:buNone/>
            </a:pPr>
            <a:r>
              <a:rPr lang="en-US" sz="2800" dirty="0">
                <a:latin typeface="Palatino Linotype" pitchFamily="18" charset="0"/>
              </a:rPr>
              <a:t> </a:t>
            </a:r>
            <a:endParaRPr lang="sr-Cyrl-RS" sz="2800" dirty="0">
              <a:latin typeface="Palatino Linotype" pitchFamily="18" charset="0"/>
            </a:endParaRPr>
          </a:p>
        </p:txBody>
      </p:sp>
      <p:pic>
        <p:nvPicPr>
          <p:cNvPr id="7" name="Picture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2664296"/>
            <a:ext cx="5148065" cy="4005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0" y="-27384"/>
            <a:ext cx="9144000" cy="1008112"/>
          </a:xfrm>
          <a:prstGeom prst="rect">
            <a:avLst/>
          </a:prstGeom>
          <a:solidFill>
            <a:srgbClr val="DA000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Cyrl-R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alatino Linotype" pitchFamily="18" charset="0"/>
                <a:ea typeface="+mj-ea"/>
                <a:cs typeface="+mj-cs"/>
              </a:rPr>
              <a:t>Структура бактерија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rgbClr val="625B38"/>
          </a:solidFill>
        </p:spPr>
        <p:txBody>
          <a:bodyPr vert="horz" lIns="91440" tIns="45720" rIns="91440" bIns="45720" rtlCol="0" anchor="ctr">
            <a:normAutofit fontScale="85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Cyrl-RS" sz="4400" b="1" dirty="0">
                <a:solidFill>
                  <a:schemeClr val="bg1"/>
                </a:solidFill>
                <a:latin typeface="Palatino Linotype" pitchFamily="18" charset="0"/>
                <a:ea typeface="+mj-ea"/>
                <a:cs typeface="+mj-cs"/>
              </a:rPr>
              <a:t>Патогенеза бактеријских инфекција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9512" y="966207"/>
            <a:ext cx="8784976" cy="7478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2800" b="1" dirty="0">
                <a:latin typeface="Palatino Linotype" pitchFamily="18" charset="0"/>
              </a:rPr>
              <a:t>Микроорганизам (опортуниста или патоген) да би изазвао болест мора да:</a:t>
            </a:r>
          </a:p>
          <a:p>
            <a:endParaRPr lang="sr-Cyrl-RS" sz="2000" dirty="0"/>
          </a:p>
          <a:p>
            <a:pPr>
              <a:buFont typeface="Wingdings" pitchFamily="2" charset="2"/>
              <a:buChar char="§"/>
            </a:pPr>
            <a:r>
              <a:rPr lang="sr-Cyrl-RS" sz="2400" dirty="0"/>
              <a:t>буде </a:t>
            </a:r>
            <a:r>
              <a:rPr lang="en-US" sz="2400" dirty="0" err="1"/>
              <a:t>способан</a:t>
            </a:r>
            <a:r>
              <a:rPr lang="en-US" sz="2400" dirty="0"/>
              <a:t> </a:t>
            </a:r>
            <a:r>
              <a:rPr lang="en-US" sz="2400" dirty="0" err="1"/>
              <a:t>да</a:t>
            </a:r>
            <a:r>
              <a:rPr lang="en-US" sz="2400" dirty="0"/>
              <a:t> </a:t>
            </a:r>
            <a:r>
              <a:rPr lang="en-US" sz="2400" dirty="0" err="1"/>
              <a:t>уђе</a:t>
            </a:r>
            <a:r>
              <a:rPr lang="en-US" sz="2400" dirty="0"/>
              <a:t> у </a:t>
            </a:r>
            <a:r>
              <a:rPr lang="en-US" sz="2400" dirty="0" err="1"/>
              <a:t>организам</a:t>
            </a:r>
            <a:r>
              <a:rPr lang="en-US" sz="2400" dirty="0"/>
              <a:t> </a:t>
            </a:r>
            <a:r>
              <a:rPr lang="en-US" sz="2400" dirty="0" err="1"/>
              <a:t>домаћина</a:t>
            </a:r>
            <a:endParaRPr lang="sr-Cyrl-RS" sz="2400" dirty="0"/>
          </a:p>
          <a:p>
            <a:pPr>
              <a:buFont typeface="Wingdings" pitchFamily="2" charset="2"/>
              <a:buChar char="§"/>
            </a:pPr>
            <a:r>
              <a:rPr lang="en-US" sz="2400" dirty="0" err="1"/>
              <a:t>нађе</a:t>
            </a:r>
            <a:r>
              <a:rPr lang="en-US" sz="2400" dirty="0"/>
              <a:t> </a:t>
            </a:r>
            <a:r>
              <a:rPr lang="en-US" sz="2400" dirty="0" err="1"/>
              <a:t>јединствену</a:t>
            </a:r>
            <a:r>
              <a:rPr lang="en-US" sz="2400" dirty="0"/>
              <a:t> </a:t>
            </a:r>
            <a:r>
              <a:rPr lang="en-US" sz="2400" dirty="0" err="1"/>
              <a:t>нишу</a:t>
            </a:r>
            <a:endParaRPr lang="sr-Cyrl-RS" sz="2400" dirty="0"/>
          </a:p>
          <a:p>
            <a:pPr>
              <a:buFont typeface="Wingdings" pitchFamily="2" charset="2"/>
              <a:buChar char="§"/>
            </a:pPr>
            <a:r>
              <a:rPr lang="en-US" sz="2400" dirty="0" err="1"/>
              <a:t>избегне</a:t>
            </a:r>
            <a:r>
              <a:rPr lang="en-US" sz="2400" dirty="0"/>
              <a:t>, </a:t>
            </a:r>
            <a:r>
              <a:rPr lang="en-US" sz="2400" dirty="0" err="1"/>
              <a:t>заобиђе</a:t>
            </a:r>
            <a:r>
              <a:rPr lang="en-US" sz="2400" dirty="0"/>
              <a:t> </a:t>
            </a:r>
            <a:r>
              <a:rPr lang="en-US" sz="2400" dirty="0" err="1"/>
              <a:t>или</a:t>
            </a:r>
            <a:r>
              <a:rPr lang="en-US" sz="2400" dirty="0"/>
              <a:t> </a:t>
            </a:r>
            <a:r>
              <a:rPr lang="en-US" sz="2400" dirty="0" err="1"/>
              <a:t>ремети</a:t>
            </a:r>
            <a:r>
              <a:rPr lang="en-US" sz="2400" dirty="0"/>
              <a:t> </a:t>
            </a:r>
            <a:r>
              <a:rPr lang="en-US" sz="2400" dirty="0" err="1"/>
              <a:t>нормалну</a:t>
            </a:r>
            <a:r>
              <a:rPr lang="en-US" sz="2400" dirty="0"/>
              <a:t> </a:t>
            </a:r>
            <a:r>
              <a:rPr lang="en-US" sz="2400" dirty="0" err="1"/>
              <a:t>одбрану</a:t>
            </a:r>
            <a:r>
              <a:rPr lang="en-US" sz="2400" dirty="0"/>
              <a:t> </a:t>
            </a:r>
            <a:r>
              <a:rPr lang="en-US" sz="2400" dirty="0" err="1"/>
              <a:t>домаћина</a:t>
            </a:r>
            <a:endParaRPr lang="sr-Cyrl-RS" sz="2400" dirty="0"/>
          </a:p>
          <a:p>
            <a:pPr>
              <a:buFont typeface="Wingdings" pitchFamily="2" charset="2"/>
              <a:buChar char="§"/>
            </a:pPr>
            <a:r>
              <a:rPr lang="en-US" sz="2400" dirty="0" err="1"/>
              <a:t>се</a:t>
            </a:r>
            <a:r>
              <a:rPr lang="en-US" sz="2400" dirty="0"/>
              <a:t> </a:t>
            </a:r>
            <a:r>
              <a:rPr lang="en-US" sz="2400" dirty="0" err="1"/>
              <a:t>репликује</a:t>
            </a:r>
            <a:r>
              <a:rPr lang="en-US" sz="2400" dirty="0"/>
              <a:t> и </a:t>
            </a:r>
            <a:r>
              <a:rPr lang="en-US" sz="2400" dirty="0" err="1"/>
              <a:t>нанесе</a:t>
            </a:r>
            <a:r>
              <a:rPr lang="en-US" sz="2400" dirty="0"/>
              <a:t> </a:t>
            </a:r>
            <a:r>
              <a:rPr lang="en-US" sz="2400" dirty="0" err="1"/>
              <a:t>штету</a:t>
            </a:r>
            <a:r>
              <a:rPr lang="en-US" sz="2400" dirty="0"/>
              <a:t> </a:t>
            </a:r>
            <a:r>
              <a:rPr lang="en-US" sz="2400" dirty="0" err="1"/>
              <a:t>домаћину</a:t>
            </a:r>
            <a:endParaRPr lang="sr-Cyrl-RS" sz="2400" dirty="0"/>
          </a:p>
          <a:p>
            <a:pPr>
              <a:buFont typeface="Wingdings" pitchFamily="2" charset="2"/>
              <a:buChar char="§"/>
            </a:pPr>
            <a:r>
              <a:rPr lang="en-US" sz="2400" dirty="0" err="1"/>
              <a:t>мора</a:t>
            </a:r>
            <a:r>
              <a:rPr lang="en-US" sz="2400" dirty="0"/>
              <a:t> </a:t>
            </a:r>
            <a:r>
              <a:rPr lang="en-US" sz="2400" dirty="0" err="1"/>
              <a:t>да</a:t>
            </a:r>
            <a:r>
              <a:rPr lang="en-US" sz="2400" dirty="0"/>
              <a:t> </a:t>
            </a:r>
            <a:r>
              <a:rPr lang="en-US" sz="2400" dirty="0" err="1"/>
              <a:t>остане</a:t>
            </a:r>
            <a:r>
              <a:rPr lang="en-US" sz="2400" dirty="0"/>
              <a:t> </a:t>
            </a:r>
            <a:r>
              <a:rPr lang="en-US" sz="2400" dirty="0" err="1"/>
              <a:t>довољно</a:t>
            </a:r>
            <a:r>
              <a:rPr lang="en-US" sz="2400" dirty="0"/>
              <a:t> </a:t>
            </a:r>
            <a:r>
              <a:rPr lang="en-US" sz="2400" dirty="0" err="1"/>
              <a:t>дуго</a:t>
            </a:r>
            <a:r>
              <a:rPr lang="en-US" sz="2400" dirty="0"/>
              <a:t> у </a:t>
            </a:r>
            <a:r>
              <a:rPr lang="en-US" sz="2400" dirty="0" err="1"/>
              <a:t>домаћину</a:t>
            </a:r>
            <a:r>
              <a:rPr lang="en-US" sz="2400" dirty="0"/>
              <a:t> </a:t>
            </a:r>
            <a:r>
              <a:rPr lang="en-US" sz="2400" dirty="0" err="1"/>
              <a:t>како</a:t>
            </a:r>
            <a:r>
              <a:rPr lang="en-US" sz="2400" dirty="0"/>
              <a:t> </a:t>
            </a:r>
            <a:r>
              <a:rPr lang="en-US" sz="2400" dirty="0" err="1"/>
              <a:t>би</a:t>
            </a:r>
            <a:r>
              <a:rPr lang="en-US" sz="2400" dirty="0"/>
              <a:t> </a:t>
            </a:r>
            <a:r>
              <a:rPr lang="en-US" sz="2400" dirty="0" err="1"/>
              <a:t>се</a:t>
            </a:r>
            <a:r>
              <a:rPr lang="en-US" sz="2400" dirty="0"/>
              <a:t> </a:t>
            </a:r>
            <a:r>
              <a:rPr lang="en-US" sz="2400" dirty="0" err="1"/>
              <a:t>на</a:t>
            </a:r>
            <a:r>
              <a:rPr lang="en-US" sz="2400" dirty="0"/>
              <a:t> </a:t>
            </a:r>
            <a:r>
              <a:rPr lang="en-US" sz="2400" dirty="0" err="1"/>
              <a:t>крају</a:t>
            </a:r>
            <a:r>
              <a:rPr lang="en-US" sz="2400" dirty="0"/>
              <a:t> </a:t>
            </a:r>
            <a:r>
              <a:rPr lang="en-US" sz="2400" dirty="0" err="1"/>
              <a:t>пренео</a:t>
            </a:r>
            <a:r>
              <a:rPr lang="en-US" sz="2400" dirty="0"/>
              <a:t> </a:t>
            </a:r>
            <a:r>
              <a:rPr lang="en-US" sz="2400" dirty="0" err="1"/>
              <a:t>на</a:t>
            </a:r>
            <a:r>
              <a:rPr lang="en-US" sz="2400" dirty="0"/>
              <a:t> </a:t>
            </a:r>
            <a:r>
              <a:rPr lang="en-US" sz="2400" dirty="0" err="1"/>
              <a:t>новог</a:t>
            </a:r>
            <a:r>
              <a:rPr lang="en-US" sz="2400" dirty="0"/>
              <a:t> </a:t>
            </a:r>
            <a:r>
              <a:rPr lang="en-US" sz="2400" dirty="0" err="1"/>
              <a:t>осетљивог</a:t>
            </a:r>
            <a:r>
              <a:rPr lang="en-US" sz="2400" dirty="0"/>
              <a:t> </a:t>
            </a:r>
            <a:r>
              <a:rPr lang="en-US" sz="2400" dirty="0" err="1"/>
              <a:t>домаћина</a:t>
            </a:r>
            <a:endParaRPr lang="sr-Cyrl-RS" sz="2400" b="1" dirty="0">
              <a:latin typeface="Palatino Linotype" pitchFamily="18" charset="0"/>
            </a:endParaRPr>
          </a:p>
          <a:p>
            <a:endParaRPr lang="en-US" sz="2000" dirty="0"/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2000" dirty="0">
              <a:latin typeface="Palatino Linotype" pitchFamily="18" charset="0"/>
            </a:endParaRPr>
          </a:p>
          <a:p>
            <a:endParaRPr lang="en-US" sz="2000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rgbClr val="625B38"/>
          </a:solidFill>
        </p:spPr>
        <p:txBody>
          <a:bodyPr vert="horz" lIns="91440" tIns="45720" rIns="91440" bIns="45720" rtlCol="0" anchor="ctr">
            <a:normAutofit fontScale="85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Cyrl-RS" sz="4400" b="1" dirty="0">
                <a:solidFill>
                  <a:schemeClr val="bg1"/>
                </a:solidFill>
                <a:latin typeface="Palatino Linotype" pitchFamily="18" charset="0"/>
                <a:ea typeface="+mj-ea"/>
                <a:cs typeface="+mj-cs"/>
              </a:rPr>
              <a:t>Патогенеза бактеријских инфекција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9512" y="966207"/>
            <a:ext cx="8784976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/>
              <a:t>Улазак</a:t>
            </a:r>
            <a:r>
              <a:rPr lang="sr-Cyrl-RS" sz="2400" b="1" dirty="0"/>
              <a:t> микроорганизама и</a:t>
            </a:r>
            <a:r>
              <a:rPr lang="en-US" sz="2400" b="1" dirty="0"/>
              <a:t> </a:t>
            </a:r>
            <a:r>
              <a:rPr lang="en-US" sz="2400" b="1" dirty="0" err="1"/>
              <a:t>савладавање</a:t>
            </a:r>
            <a:r>
              <a:rPr lang="en-US" sz="2400" b="1" dirty="0"/>
              <a:t> </a:t>
            </a:r>
            <a:r>
              <a:rPr lang="en-US" sz="2400" b="1" dirty="0" err="1"/>
              <a:t>неспецифичне</a:t>
            </a:r>
            <a:r>
              <a:rPr lang="en-US" sz="2400" b="1" dirty="0"/>
              <a:t> </a:t>
            </a:r>
            <a:r>
              <a:rPr lang="en-US" sz="2400" b="1" dirty="0" err="1"/>
              <a:t>имуности</a:t>
            </a:r>
            <a:r>
              <a:rPr lang="en-US" sz="2400" b="1" dirty="0"/>
              <a:t> </a:t>
            </a:r>
            <a:r>
              <a:rPr lang="en-US" sz="2400" b="1" dirty="0" err="1"/>
              <a:t>домаћина</a:t>
            </a:r>
            <a:r>
              <a:rPr lang="sr-Cyrl-RS" sz="2400" b="1" dirty="0">
                <a:latin typeface="Palatino Linotype" pitchFamily="18" charset="0"/>
              </a:rPr>
              <a:t>:</a:t>
            </a:r>
          </a:p>
          <a:p>
            <a:endParaRPr lang="sr-Cyrl-RS" sz="2000" dirty="0"/>
          </a:p>
          <a:p>
            <a:pPr lvl="1">
              <a:buFont typeface="Arial" pitchFamily="34" charset="0"/>
              <a:buChar char="•"/>
            </a:pPr>
            <a:r>
              <a:rPr lang="sr-Cyrl-RS" sz="2000" dirty="0"/>
              <a:t>епителне површине,</a:t>
            </a:r>
          </a:p>
          <a:p>
            <a:pPr lvl="1">
              <a:buFont typeface="Arial" pitchFamily="34" charset="0"/>
              <a:buChar char="•"/>
            </a:pPr>
            <a:r>
              <a:rPr lang="sr-Cyrl-RS" sz="2000" dirty="0"/>
              <a:t>секрети,</a:t>
            </a:r>
          </a:p>
          <a:p>
            <a:pPr lvl="1">
              <a:buFont typeface="Arial" pitchFamily="34" charset="0"/>
              <a:buChar char="•"/>
            </a:pPr>
            <a:r>
              <a:rPr lang="sr-Cyrl-RS" sz="2000" dirty="0"/>
              <a:t>специјални ефекти: цилије, перисталтика, испирање...</a:t>
            </a:r>
            <a:endParaRPr lang="en-US" sz="2000" dirty="0"/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2000" dirty="0">
              <a:latin typeface="Palatino Linotype" pitchFamily="18" charset="0"/>
            </a:endParaRPr>
          </a:p>
          <a:p>
            <a:endParaRPr lang="en-US" sz="2000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555" y="2952327"/>
            <a:ext cx="8983949" cy="3861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rgbClr val="625B38"/>
          </a:solidFill>
        </p:spPr>
        <p:txBody>
          <a:bodyPr vert="horz" lIns="91440" tIns="45720" rIns="91440" bIns="45720" rtlCol="0" anchor="ctr">
            <a:normAutofit fontScale="85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Cyrl-RS" sz="4400" b="1" dirty="0">
                <a:solidFill>
                  <a:schemeClr val="bg1"/>
                </a:solidFill>
                <a:latin typeface="Palatino Linotype" pitchFamily="18" charset="0"/>
                <a:ea typeface="+mj-ea"/>
                <a:cs typeface="+mj-cs"/>
              </a:rPr>
              <a:t>Патогенеза бактеријских инфекција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9512" y="966207"/>
            <a:ext cx="8784976" cy="96949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2400" b="1" dirty="0"/>
              <a:t>Адхезија</a:t>
            </a:r>
            <a:r>
              <a:rPr lang="sr-Cyrl-RS" sz="2400" b="1" dirty="0">
                <a:latin typeface="Palatino Linotype" pitchFamily="18" charset="0"/>
              </a:rPr>
              <a:t>:</a:t>
            </a:r>
          </a:p>
          <a:p>
            <a:r>
              <a:rPr lang="sr-Cyrl-RS" sz="2000" dirty="0"/>
              <a:t>интеракција пила и рецептора на ћелијама, па онда интеракција адхезин+специфични рецептор</a:t>
            </a:r>
          </a:p>
          <a:p>
            <a:endParaRPr lang="sr-Cyrl-RS" sz="2000" dirty="0"/>
          </a:p>
          <a:p>
            <a:endParaRPr lang="sr-Cyrl-RS" sz="2000" dirty="0"/>
          </a:p>
          <a:p>
            <a:endParaRPr lang="sr-Cyrl-RS" sz="2000" dirty="0"/>
          </a:p>
          <a:p>
            <a:endParaRPr lang="sr-Cyrl-RS" sz="2000" dirty="0"/>
          </a:p>
          <a:p>
            <a:endParaRPr lang="sr-Cyrl-RS" sz="2000" dirty="0"/>
          </a:p>
          <a:p>
            <a:endParaRPr lang="sr-Cyrl-RS" sz="2000" dirty="0"/>
          </a:p>
          <a:p>
            <a:endParaRPr lang="sr-Cyrl-RS" sz="2000" dirty="0"/>
          </a:p>
          <a:p>
            <a:endParaRPr lang="sr-Cyrl-RS" sz="2000" dirty="0"/>
          </a:p>
          <a:p>
            <a:endParaRPr lang="sr-Cyrl-RS" sz="2000" dirty="0"/>
          </a:p>
          <a:p>
            <a:endParaRPr lang="sr-Cyrl-RS" sz="2000" dirty="0"/>
          </a:p>
          <a:p>
            <a:r>
              <a:rPr lang="sr-Cyrl-RS" sz="2000" dirty="0"/>
              <a:t>Пили имају улогу и у кретању и формирању </a:t>
            </a:r>
          </a:p>
          <a:p>
            <a:r>
              <a:rPr lang="sr-Cyrl-RS" sz="2000" dirty="0"/>
              <a:t>покретних микроколонија</a:t>
            </a:r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r>
              <a:rPr lang="sr-Cyrl-RS" sz="2000" dirty="0"/>
              <a:t>Биофилм</a:t>
            </a:r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3200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2000" dirty="0">
              <a:latin typeface="Palatino Linotype" pitchFamily="18" charset="0"/>
            </a:endParaRPr>
          </a:p>
          <a:p>
            <a:endParaRPr lang="en-US" sz="2000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00" y="2060848"/>
            <a:ext cx="6324600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0964" y="4549710"/>
            <a:ext cx="3017540" cy="2308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rgbClr val="625B38"/>
          </a:solidFill>
        </p:spPr>
        <p:txBody>
          <a:bodyPr vert="horz" lIns="91440" tIns="45720" rIns="91440" bIns="45720" rtlCol="0" anchor="ctr">
            <a:normAutofit fontScale="85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Cyrl-RS" sz="4400" b="1" dirty="0">
                <a:solidFill>
                  <a:schemeClr val="bg1"/>
                </a:solidFill>
                <a:latin typeface="Palatino Linotype" pitchFamily="18" charset="0"/>
                <a:ea typeface="+mj-ea"/>
                <a:cs typeface="+mj-cs"/>
              </a:rPr>
              <a:t>Патогенеза бактеријских инфекција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9512" y="966207"/>
            <a:ext cx="8784976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2000" b="1" dirty="0">
                <a:solidFill>
                  <a:srgbClr val="C00000"/>
                </a:solidFill>
              </a:rPr>
              <a:t>Микроорганизми:</a:t>
            </a:r>
          </a:p>
          <a:p>
            <a:r>
              <a:rPr lang="en-US" sz="2000" b="1" dirty="0" err="1">
                <a:solidFill>
                  <a:srgbClr val="C00000"/>
                </a:solidFill>
              </a:rPr>
              <a:t>стриктно</a:t>
            </a:r>
            <a:r>
              <a:rPr lang="en-US" sz="2000" b="1" dirty="0">
                <a:solidFill>
                  <a:srgbClr val="C00000"/>
                </a:solidFill>
              </a:rPr>
              <a:t> </a:t>
            </a:r>
            <a:r>
              <a:rPr lang="en-US" sz="2000" b="1" dirty="0" err="1">
                <a:solidFill>
                  <a:srgbClr val="C00000"/>
                </a:solidFill>
              </a:rPr>
              <a:t>интраћелијск</a:t>
            </a:r>
            <a:r>
              <a:rPr lang="sr-Cyrl-RS" sz="2000" b="1" dirty="0">
                <a:solidFill>
                  <a:srgbClr val="C00000"/>
                </a:solidFill>
              </a:rPr>
              <a:t>и</a:t>
            </a:r>
            <a:r>
              <a:rPr lang="en-US" sz="2000" b="1" dirty="0">
                <a:solidFill>
                  <a:srgbClr val="C00000"/>
                </a:solidFill>
              </a:rPr>
              <a:t> </a:t>
            </a:r>
            <a:r>
              <a:rPr lang="sr-Cyrl-RS" sz="2000" b="1" dirty="0">
                <a:solidFill>
                  <a:srgbClr val="C00000"/>
                </a:solidFill>
              </a:rPr>
              <a:t>: </a:t>
            </a:r>
            <a:r>
              <a:rPr lang="sr-Cyrl-RS" sz="2000" dirty="0">
                <a:solidFill>
                  <a:srgbClr val="C00000"/>
                </a:solidFill>
              </a:rPr>
              <a:t>опстају само унутар ћелија</a:t>
            </a:r>
          </a:p>
          <a:p>
            <a:r>
              <a:rPr lang="en-US" sz="2000" b="1" dirty="0" err="1">
                <a:solidFill>
                  <a:srgbClr val="C00000"/>
                </a:solidFill>
              </a:rPr>
              <a:t>факултативно</a:t>
            </a:r>
            <a:r>
              <a:rPr lang="en-US" sz="2000" b="1" dirty="0">
                <a:solidFill>
                  <a:srgbClr val="C00000"/>
                </a:solidFill>
              </a:rPr>
              <a:t> </a:t>
            </a:r>
            <a:r>
              <a:rPr lang="en-US" sz="2000" b="1" dirty="0" err="1">
                <a:solidFill>
                  <a:srgbClr val="C00000"/>
                </a:solidFill>
              </a:rPr>
              <a:t>интраћелијски</a:t>
            </a:r>
            <a:r>
              <a:rPr lang="sr-Cyrl-RS" sz="2000" b="1" dirty="0">
                <a:solidFill>
                  <a:srgbClr val="C00000"/>
                </a:solidFill>
              </a:rPr>
              <a:t>: </a:t>
            </a:r>
            <a:r>
              <a:rPr lang="sr-Cyrl-RS" sz="2000" dirty="0">
                <a:solidFill>
                  <a:srgbClr val="C00000"/>
                </a:solidFill>
              </a:rPr>
              <a:t>опстају</a:t>
            </a:r>
            <a:r>
              <a:rPr lang="sr-Cyrl-RS" sz="2000" b="1" dirty="0">
                <a:solidFill>
                  <a:srgbClr val="C00000"/>
                </a:solidFill>
              </a:rPr>
              <a:t> </a:t>
            </a:r>
            <a:r>
              <a:rPr lang="en-US" sz="2000" dirty="0">
                <a:solidFill>
                  <a:srgbClr val="C00000"/>
                </a:solidFill>
              </a:rPr>
              <a:t>и </a:t>
            </a:r>
            <a:r>
              <a:rPr lang="en-US" sz="2000" dirty="0" err="1">
                <a:solidFill>
                  <a:srgbClr val="C00000"/>
                </a:solidFill>
              </a:rPr>
              <a:t>изван</a:t>
            </a:r>
            <a:r>
              <a:rPr lang="en-US" sz="2000" dirty="0">
                <a:solidFill>
                  <a:srgbClr val="C00000"/>
                </a:solidFill>
              </a:rPr>
              <a:t> и </a:t>
            </a:r>
            <a:r>
              <a:rPr lang="en-US" sz="2000" dirty="0" err="1">
                <a:solidFill>
                  <a:srgbClr val="C00000"/>
                </a:solidFill>
              </a:rPr>
              <a:t>унутар</a:t>
            </a:r>
            <a:r>
              <a:rPr lang="en-US" sz="2000" dirty="0">
                <a:solidFill>
                  <a:srgbClr val="C00000"/>
                </a:solidFill>
              </a:rPr>
              <a:t> </a:t>
            </a:r>
            <a:r>
              <a:rPr lang="en-US" sz="2000" dirty="0" err="1">
                <a:solidFill>
                  <a:srgbClr val="C00000"/>
                </a:solidFill>
              </a:rPr>
              <a:t>ћелија</a:t>
            </a:r>
            <a:r>
              <a:rPr lang="en-US" sz="2000" dirty="0">
                <a:solidFill>
                  <a:srgbClr val="C00000"/>
                </a:solidFill>
              </a:rPr>
              <a:t> </a:t>
            </a:r>
            <a:r>
              <a:rPr lang="en-US" sz="2000" dirty="0" err="1">
                <a:solidFill>
                  <a:srgbClr val="C00000"/>
                </a:solidFill>
              </a:rPr>
              <a:t>домаћина</a:t>
            </a:r>
            <a:endParaRPr lang="sr-Cyrl-RS" sz="2000" dirty="0">
              <a:solidFill>
                <a:srgbClr val="C00000"/>
              </a:solidFill>
            </a:endParaRPr>
          </a:p>
          <a:p>
            <a:pPr lvl="0"/>
            <a:endParaRPr lang="sr-Cyrl-RS" sz="2000" b="1" dirty="0"/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3200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2000" dirty="0">
              <a:latin typeface="Palatino Linotype" pitchFamily="18" charset="0"/>
            </a:endParaRPr>
          </a:p>
          <a:p>
            <a:endParaRPr lang="en-US" sz="2000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0975" y="2564904"/>
            <a:ext cx="5153025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179512" y="2852936"/>
            <a:ext cx="36004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000" b="1" dirty="0" err="1"/>
              <a:t>Инвазија</a:t>
            </a:r>
            <a:r>
              <a:rPr lang="en-US" sz="2000" b="1" dirty="0"/>
              <a:t>, </a:t>
            </a:r>
            <a:r>
              <a:rPr lang="en-US" sz="2000" b="1" dirty="0" err="1"/>
              <a:t>улазак</a:t>
            </a:r>
            <a:r>
              <a:rPr lang="en-US" sz="2000" b="1" dirty="0"/>
              <a:t> у </a:t>
            </a:r>
            <a:r>
              <a:rPr lang="en-US" sz="2000" b="1" dirty="0" err="1"/>
              <a:t>ћелије</a:t>
            </a:r>
            <a:r>
              <a:rPr lang="sr-Cyrl-RS" sz="2000" b="1" dirty="0">
                <a:latin typeface="Palatino Linotype" pitchFamily="18" charset="0"/>
              </a:rPr>
              <a:t>:</a:t>
            </a:r>
          </a:p>
          <a:p>
            <a:pPr lvl="0"/>
            <a:endParaRPr lang="sr-Cyrl-RS" sz="2000" b="1" dirty="0">
              <a:latin typeface="Palatino Linotype" pitchFamily="18" charset="0"/>
            </a:endParaRPr>
          </a:p>
          <a:p>
            <a:pPr lvl="0"/>
            <a:r>
              <a:rPr lang="sr-Cyrl-RS" sz="2000" b="1" dirty="0">
                <a:latin typeface="Palatino Linotype" pitchFamily="18" charset="0"/>
              </a:rPr>
              <a:t>А: </a:t>
            </a:r>
            <a:r>
              <a:rPr lang="sr-Cyrl-RS" sz="2000" dirty="0">
                <a:latin typeface="Palatino Linotype" pitchFamily="18" charset="0"/>
              </a:rPr>
              <a:t>адхезија, па интеракција инвазина са интегринима ћелија домаћина, па активација цитоскелета домаћина</a:t>
            </a:r>
          </a:p>
          <a:p>
            <a:pPr lvl="0"/>
            <a:r>
              <a:rPr lang="sr-Cyrl-RS" sz="2000" b="1" dirty="0">
                <a:latin typeface="Palatino Linotype" pitchFamily="18" charset="0"/>
              </a:rPr>
              <a:t>Б: </a:t>
            </a:r>
            <a:r>
              <a:rPr lang="sr-Cyrl-RS" sz="2000" dirty="0">
                <a:latin typeface="Palatino Linotype" pitchFamily="18" charset="0"/>
              </a:rPr>
              <a:t>ендоцитоза (следи или одлазак у цитосол или опстанак у ендо/фаго-лизозомима)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rgbClr val="625B38"/>
          </a:solidFill>
        </p:spPr>
        <p:txBody>
          <a:bodyPr vert="horz" lIns="91440" tIns="45720" rIns="91440" bIns="45720" rtlCol="0" anchor="ctr">
            <a:normAutofit fontScale="85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Cyrl-RS" sz="4400" b="1" dirty="0">
                <a:solidFill>
                  <a:schemeClr val="bg1"/>
                </a:solidFill>
                <a:latin typeface="Palatino Linotype" pitchFamily="18" charset="0"/>
                <a:ea typeface="+mj-ea"/>
                <a:cs typeface="+mj-cs"/>
              </a:rPr>
              <a:t>Патогенеза бактеријских инфекција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9512" y="966207"/>
            <a:ext cx="8784976" cy="809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2000" b="1" dirty="0"/>
              <a:t>Опстанак у новом окружењу</a:t>
            </a:r>
          </a:p>
          <a:p>
            <a:endParaRPr lang="sr-Cyrl-RS" sz="2000" b="1" dirty="0"/>
          </a:p>
          <a:p>
            <a:r>
              <a:rPr lang="sr-Cyrl-RS" sz="2000" dirty="0"/>
              <a:t>Сидерофоре: обезбеђивање неопходног гвожђа</a:t>
            </a:r>
          </a:p>
          <a:p>
            <a:endParaRPr lang="sr-Cyrl-RS" sz="2000" dirty="0"/>
          </a:p>
          <a:p>
            <a:endParaRPr lang="sr-Cyrl-RS" sz="2000" dirty="0"/>
          </a:p>
          <a:p>
            <a:r>
              <a:rPr lang="sr-Cyrl-RS" sz="2000" dirty="0"/>
              <a:t>Избегавање урођене и стечене имуности:</a:t>
            </a:r>
          </a:p>
          <a:p>
            <a:endParaRPr lang="sr-Cyrl-RS" sz="2000" dirty="0"/>
          </a:p>
          <a:p>
            <a:r>
              <a:rPr lang="en-US" sz="2000" dirty="0" err="1"/>
              <a:t>Модулација</a:t>
            </a:r>
            <a:r>
              <a:rPr lang="en-US" sz="2000" dirty="0"/>
              <a:t> PAMPs</a:t>
            </a:r>
          </a:p>
          <a:p>
            <a:r>
              <a:rPr lang="sr-Cyrl-RS" sz="2000" dirty="0"/>
              <a:t>Избегавање фагоцитозе и прекид активације комплемента</a:t>
            </a:r>
          </a:p>
          <a:p>
            <a:r>
              <a:rPr lang="sr-Cyrl-RS" sz="2000" dirty="0"/>
              <a:t>Индукција апоптозе</a:t>
            </a:r>
          </a:p>
          <a:p>
            <a:r>
              <a:rPr lang="sr-Cyrl-RS" sz="2000" dirty="0"/>
              <a:t>Антигенске варијације</a:t>
            </a:r>
          </a:p>
          <a:p>
            <a:pPr lvl="0"/>
            <a:endParaRPr lang="sr-Cyrl-RS" sz="2000" b="1" dirty="0"/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3200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2000" dirty="0">
              <a:latin typeface="Palatino Linotype" pitchFamily="18" charset="0"/>
            </a:endParaRPr>
          </a:p>
          <a:p>
            <a:endParaRPr lang="en-US" sz="2000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3897622"/>
            <a:ext cx="5724128" cy="2915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194563" y="6095037"/>
            <a:ext cx="30812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dirty="0">
                <a:solidFill>
                  <a:schemeClr val="accent1">
                    <a:lumMod val="75000"/>
                  </a:schemeClr>
                </a:solidFill>
              </a:rPr>
              <a:t>Избегавање  опсонизације </a:t>
            </a:r>
          </a:p>
          <a:p>
            <a:r>
              <a:rPr lang="sr-Cyrl-RS" dirty="0">
                <a:solidFill>
                  <a:schemeClr val="accent1">
                    <a:lumMod val="75000"/>
                  </a:schemeClr>
                </a:solidFill>
              </a:rPr>
              <a:t>и фагоцитозе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rgbClr val="625B38"/>
          </a:solidFill>
        </p:spPr>
        <p:txBody>
          <a:bodyPr vert="horz" lIns="91440" tIns="45720" rIns="91440" bIns="45720" rtlCol="0" anchor="ctr">
            <a:normAutofit fontScale="85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Cyrl-RS" sz="4400" b="1" dirty="0">
                <a:solidFill>
                  <a:schemeClr val="bg1"/>
                </a:solidFill>
                <a:latin typeface="Palatino Linotype" pitchFamily="18" charset="0"/>
                <a:ea typeface="+mj-ea"/>
                <a:cs typeface="+mj-cs"/>
              </a:rPr>
              <a:t>Патогенеза бактеријских инфекција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9512" y="966207"/>
            <a:ext cx="8784976" cy="82791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2800" b="1" dirty="0"/>
              <a:t>Оштећење ткива настаје:</a:t>
            </a:r>
          </a:p>
          <a:p>
            <a:endParaRPr lang="sr-Cyrl-RS" sz="2000" b="1" dirty="0"/>
          </a:p>
          <a:p>
            <a:endParaRPr lang="sr-Cyrl-RS" sz="2400" b="1" dirty="0"/>
          </a:p>
          <a:p>
            <a:pPr>
              <a:buFont typeface="Arial" pitchFamily="34" charset="0"/>
              <a:buChar char="•"/>
            </a:pPr>
            <a:r>
              <a:rPr lang="sr-Cyrl-RS" sz="2400" dirty="0"/>
              <a:t>Деловањем самих бактерија (најчешће токсини)</a:t>
            </a:r>
          </a:p>
          <a:p>
            <a:pPr>
              <a:buFont typeface="Arial" pitchFamily="34" charset="0"/>
              <a:buChar char="•"/>
            </a:pPr>
            <a:r>
              <a:rPr lang="sr-Cyrl-RS" sz="2400" dirty="0"/>
              <a:t>Перзистентним инфламаторним одговором (оток ЦНС-а, оштећење алвеола полиморфонуклеарима...</a:t>
            </a:r>
          </a:p>
          <a:p>
            <a:pPr>
              <a:buFont typeface="Arial" pitchFamily="34" charset="0"/>
              <a:buChar char="•"/>
            </a:pPr>
            <a:r>
              <a:rPr lang="sr-Cyrl-RS" sz="2400" dirty="0"/>
              <a:t>Неадекватним имунским одговором домаћина (таложење имунских комплекса...)</a:t>
            </a:r>
          </a:p>
          <a:p>
            <a:endParaRPr lang="sr-Cyrl-RS" sz="2000" dirty="0"/>
          </a:p>
          <a:p>
            <a:endParaRPr lang="sr-Cyrl-RS" sz="2000" dirty="0"/>
          </a:p>
          <a:p>
            <a:pPr lvl="0"/>
            <a:endParaRPr lang="sr-Cyrl-RS" sz="2000" b="1" dirty="0"/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3200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2000" dirty="0">
              <a:latin typeface="Palatino Linotype" pitchFamily="18" charset="0"/>
            </a:endParaRPr>
          </a:p>
          <a:p>
            <a:endParaRPr lang="en-US" sz="2000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rgbClr val="625B38"/>
          </a:solidFill>
        </p:spPr>
        <p:txBody>
          <a:bodyPr vert="horz" lIns="91440" tIns="45720" rIns="91440" bIns="45720" rtlCol="0" anchor="ctr">
            <a:normAutofit fontScale="85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Cyrl-RS" sz="4400" b="1" dirty="0">
                <a:solidFill>
                  <a:schemeClr val="bg1"/>
                </a:solidFill>
                <a:latin typeface="Palatino Linotype" pitchFamily="18" charset="0"/>
                <a:ea typeface="+mj-ea"/>
                <a:cs typeface="+mj-cs"/>
              </a:rPr>
              <a:t>Патогенеза бактеријских инфекција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9512" y="966207"/>
            <a:ext cx="8784976" cy="10187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2800" b="1" dirty="0"/>
              <a:t>Токсини</a:t>
            </a:r>
          </a:p>
          <a:p>
            <a:endParaRPr lang="sr-Cyrl-RS" sz="2800" b="1" dirty="0"/>
          </a:p>
          <a:p>
            <a:r>
              <a:rPr lang="sr-Cyrl-RS" sz="2000" b="1" dirty="0">
                <a:solidFill>
                  <a:srgbClr val="C00000"/>
                </a:solidFill>
              </a:rPr>
              <a:t>Егзотоксини: </a:t>
            </a:r>
            <a:r>
              <a:rPr lang="en-US" sz="2000" dirty="0" err="1"/>
              <a:t>протеини</a:t>
            </a:r>
            <a:r>
              <a:rPr lang="en-US" sz="2000" dirty="0"/>
              <a:t> </a:t>
            </a:r>
            <a:r>
              <a:rPr lang="en-US" sz="2000" dirty="0" err="1"/>
              <a:t>које</a:t>
            </a:r>
            <a:r>
              <a:rPr lang="en-US" sz="2000" dirty="0"/>
              <a:t> </a:t>
            </a:r>
            <a:r>
              <a:rPr lang="en-US" sz="2000" dirty="0" err="1"/>
              <a:t>бактерија</a:t>
            </a:r>
            <a:r>
              <a:rPr lang="en-US" sz="2000" dirty="0"/>
              <a:t> </a:t>
            </a:r>
            <a:r>
              <a:rPr lang="en-US" sz="2000" dirty="0" err="1"/>
              <a:t>секретује</a:t>
            </a:r>
            <a:r>
              <a:rPr lang="en-US" sz="2000" dirty="0"/>
              <a:t> а </a:t>
            </a:r>
            <a:r>
              <a:rPr lang="en-US" sz="2000" dirty="0" err="1"/>
              <a:t>токсични</a:t>
            </a:r>
            <a:r>
              <a:rPr lang="en-US" sz="2000" dirty="0"/>
              <a:t> </a:t>
            </a:r>
            <a:r>
              <a:rPr lang="en-US" sz="2000" dirty="0" err="1"/>
              <a:t>су</a:t>
            </a:r>
            <a:r>
              <a:rPr lang="en-US" sz="2000" dirty="0"/>
              <a:t> </a:t>
            </a:r>
            <a:r>
              <a:rPr lang="en-US" sz="2000" dirty="0" err="1"/>
              <a:t>за</a:t>
            </a:r>
            <a:r>
              <a:rPr lang="en-US" sz="2000" dirty="0"/>
              <a:t> </a:t>
            </a:r>
            <a:r>
              <a:rPr lang="en-US" sz="2000" dirty="0" err="1"/>
              <a:t>људе</a:t>
            </a:r>
            <a:r>
              <a:rPr lang="sr-Cyrl-RS" sz="2000" dirty="0"/>
              <a:t>. Д</a:t>
            </a:r>
            <a:r>
              <a:rPr lang="en-US" sz="2000" dirty="0" err="1"/>
              <a:t>истрибуција</a:t>
            </a:r>
            <a:r>
              <a:rPr lang="en-US" sz="2000" dirty="0"/>
              <a:t> </a:t>
            </a:r>
            <a:r>
              <a:rPr lang="en-US" sz="2000" dirty="0" err="1"/>
              <a:t>ћелијских</a:t>
            </a:r>
            <a:r>
              <a:rPr lang="en-US" sz="2000" dirty="0"/>
              <a:t> </a:t>
            </a:r>
            <a:r>
              <a:rPr lang="en-US" sz="2000" dirty="0" err="1"/>
              <a:t>рецептора</a:t>
            </a:r>
            <a:r>
              <a:rPr lang="en-US" sz="2000" dirty="0"/>
              <a:t> </a:t>
            </a:r>
            <a:r>
              <a:rPr lang="sr-Cyrl-RS" sz="2000" dirty="0"/>
              <a:t>за токсине </a:t>
            </a:r>
            <a:r>
              <a:rPr lang="en-US" sz="2000" dirty="0" err="1"/>
              <a:t>углавном</a:t>
            </a:r>
            <a:r>
              <a:rPr lang="en-US" sz="2000" dirty="0"/>
              <a:t> </a:t>
            </a:r>
            <a:r>
              <a:rPr lang="en-US" sz="2000" dirty="0" err="1"/>
              <a:t>одређује</a:t>
            </a:r>
            <a:r>
              <a:rPr lang="en-US" sz="2000" dirty="0"/>
              <a:t> и </a:t>
            </a:r>
            <a:r>
              <a:rPr lang="en-US" sz="2000" dirty="0" err="1"/>
              <a:t>степен</a:t>
            </a:r>
            <a:r>
              <a:rPr lang="en-US" sz="2000" dirty="0"/>
              <a:t> и </a:t>
            </a:r>
            <a:r>
              <a:rPr lang="en-US" sz="2000" dirty="0" err="1"/>
              <a:t>природу</a:t>
            </a:r>
            <a:r>
              <a:rPr lang="en-US" sz="2000" dirty="0"/>
              <a:t> </a:t>
            </a:r>
            <a:r>
              <a:rPr lang="en-US" sz="2000" dirty="0" err="1"/>
              <a:t>токсичности</a:t>
            </a:r>
            <a:r>
              <a:rPr lang="en-US" sz="2000" dirty="0"/>
              <a:t>. </a:t>
            </a:r>
            <a:endParaRPr lang="sr-Cyrl-RS" sz="2000" dirty="0"/>
          </a:p>
          <a:p>
            <a:endParaRPr lang="sr-Cyrl-RS" sz="2000" dirty="0"/>
          </a:p>
          <a:p>
            <a:r>
              <a:rPr lang="en-US" sz="2000" b="1" dirty="0"/>
              <a:t>АВ </a:t>
            </a:r>
            <a:r>
              <a:rPr lang="en-US" sz="2000" b="1" dirty="0" err="1"/>
              <a:t>токсини</a:t>
            </a:r>
            <a:endParaRPr lang="en-US" sz="2000" dirty="0"/>
          </a:p>
          <a:p>
            <a:r>
              <a:rPr lang="en-US" sz="2000" b="1" dirty="0" err="1"/>
              <a:t>Егзотоксини</a:t>
            </a:r>
            <a:r>
              <a:rPr lang="en-US" sz="2000" b="1" dirty="0"/>
              <a:t> </a:t>
            </a:r>
            <a:r>
              <a:rPr lang="en-US" sz="2000" b="1" dirty="0" err="1"/>
              <a:t>који</a:t>
            </a:r>
            <a:r>
              <a:rPr lang="en-US" sz="2000" b="1" dirty="0"/>
              <a:t> </a:t>
            </a:r>
            <a:r>
              <a:rPr lang="en-US" sz="2000" b="1" dirty="0" err="1"/>
              <a:t>делују</a:t>
            </a:r>
            <a:r>
              <a:rPr lang="en-US" sz="2000" b="1" dirty="0"/>
              <a:t> </a:t>
            </a:r>
            <a:r>
              <a:rPr lang="en-US" sz="2000" b="1" dirty="0" err="1"/>
              <a:t>на</a:t>
            </a:r>
            <a:r>
              <a:rPr lang="en-US" sz="2000" b="1" dirty="0"/>
              <a:t> </a:t>
            </a:r>
            <a:r>
              <a:rPr lang="en-US" sz="2000" b="1" dirty="0" err="1"/>
              <a:t>нивоу</a:t>
            </a:r>
            <a:r>
              <a:rPr lang="en-US" sz="2000" b="1" dirty="0"/>
              <a:t> </a:t>
            </a:r>
            <a:r>
              <a:rPr lang="en-US" sz="2000" b="1" dirty="0" err="1"/>
              <a:t>мембране</a:t>
            </a:r>
            <a:endParaRPr lang="en-US" sz="2000" dirty="0"/>
          </a:p>
          <a:p>
            <a:r>
              <a:rPr lang="en-US" sz="2000" b="1" dirty="0" err="1"/>
              <a:t>Хидролитички</a:t>
            </a:r>
            <a:r>
              <a:rPr lang="en-US" sz="2000" b="1" dirty="0"/>
              <a:t> </a:t>
            </a:r>
            <a:r>
              <a:rPr lang="en-US" sz="2000" b="1" dirty="0" err="1"/>
              <a:t>ензими</a:t>
            </a:r>
            <a:endParaRPr lang="en-US" sz="2000" dirty="0"/>
          </a:p>
          <a:p>
            <a:r>
              <a:rPr lang="sr-Cyrl-RS" sz="2000" b="1" dirty="0"/>
              <a:t>С</a:t>
            </a:r>
            <a:r>
              <a:rPr lang="en-US" sz="2000" b="1" dirty="0" err="1"/>
              <a:t>уперантигени</a:t>
            </a:r>
            <a:r>
              <a:rPr lang="sr-Cyrl-RS" sz="2000" b="1" dirty="0"/>
              <a:t> </a:t>
            </a:r>
            <a:endParaRPr lang="en-US" sz="2000" dirty="0"/>
          </a:p>
          <a:p>
            <a:r>
              <a:rPr lang="en-US" sz="2800" dirty="0"/>
              <a:t> </a:t>
            </a:r>
          </a:p>
          <a:p>
            <a:endParaRPr lang="sr-Cyrl-RS" sz="2800" b="1" dirty="0"/>
          </a:p>
          <a:p>
            <a:endParaRPr lang="sr-Cyrl-RS" sz="2000" b="1" dirty="0"/>
          </a:p>
          <a:p>
            <a:endParaRPr lang="sr-Cyrl-RS" sz="2400" b="1" dirty="0"/>
          </a:p>
          <a:p>
            <a:endParaRPr lang="sr-Cyrl-RS" sz="2000" dirty="0"/>
          </a:p>
          <a:p>
            <a:endParaRPr lang="sr-Cyrl-RS" sz="2000" dirty="0"/>
          </a:p>
          <a:p>
            <a:pPr lvl="0"/>
            <a:endParaRPr lang="sr-Cyrl-RS" sz="2000" b="1" dirty="0"/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3200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2000" dirty="0">
              <a:latin typeface="Palatino Linotype" pitchFamily="18" charset="0"/>
            </a:endParaRPr>
          </a:p>
          <a:p>
            <a:endParaRPr lang="en-US" sz="2000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rgbClr val="625B38"/>
          </a:solidFill>
        </p:spPr>
        <p:txBody>
          <a:bodyPr vert="horz" lIns="91440" tIns="45720" rIns="91440" bIns="45720" rtlCol="0" anchor="ctr">
            <a:normAutofit fontScale="85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Cyrl-RS" sz="4400" b="1" dirty="0">
                <a:solidFill>
                  <a:schemeClr val="bg1"/>
                </a:solidFill>
                <a:latin typeface="Palatino Linotype" pitchFamily="18" charset="0"/>
                <a:ea typeface="+mj-ea"/>
                <a:cs typeface="+mj-cs"/>
              </a:rPr>
              <a:t>Патогенеза бактеријских инфекција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5496" y="966207"/>
            <a:ext cx="5184576" cy="10802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/>
              <a:t>АВ </a:t>
            </a:r>
            <a:r>
              <a:rPr lang="en-US" sz="2000" b="1" dirty="0" err="1"/>
              <a:t>токсини</a:t>
            </a:r>
            <a:r>
              <a:rPr lang="sr-Cyrl-RS" sz="2000" b="1" dirty="0"/>
              <a:t> </a:t>
            </a:r>
            <a:r>
              <a:rPr lang="sr-Cyrl-RS" sz="2000" dirty="0"/>
              <a:t>(активна+везујућа субјединица)</a:t>
            </a:r>
          </a:p>
          <a:p>
            <a:pPr lvl="1">
              <a:buFont typeface="Arial" pitchFamily="34" charset="0"/>
              <a:buChar char="•"/>
            </a:pPr>
            <a:r>
              <a:rPr lang="en-US" sz="1400" dirty="0"/>
              <a:t>В </a:t>
            </a:r>
            <a:r>
              <a:rPr lang="en-US" sz="1400" dirty="0" err="1"/>
              <a:t>регион</a:t>
            </a:r>
            <a:r>
              <a:rPr lang="en-US" sz="1400" dirty="0"/>
              <a:t> </a:t>
            </a:r>
            <a:r>
              <a:rPr lang="en-US" sz="1400" dirty="0" err="1"/>
              <a:t>се</a:t>
            </a:r>
            <a:r>
              <a:rPr lang="en-US" sz="1400" dirty="0"/>
              <a:t> </a:t>
            </a:r>
            <a:r>
              <a:rPr lang="en-US" sz="1400" dirty="0" err="1"/>
              <a:t>везује</a:t>
            </a:r>
            <a:r>
              <a:rPr lang="en-US" sz="1400" dirty="0"/>
              <a:t> </a:t>
            </a:r>
            <a:r>
              <a:rPr lang="en-US" sz="1400" dirty="0" err="1"/>
              <a:t>за</a:t>
            </a:r>
            <a:r>
              <a:rPr lang="en-US" sz="1400" dirty="0"/>
              <a:t> </a:t>
            </a:r>
            <a:r>
              <a:rPr lang="en-US" sz="1400" dirty="0" err="1"/>
              <a:t>специфични</a:t>
            </a:r>
            <a:r>
              <a:rPr lang="en-US" sz="1400" dirty="0"/>
              <a:t> </a:t>
            </a:r>
            <a:r>
              <a:rPr lang="en-US" sz="1400" dirty="0" err="1"/>
              <a:t>гликопротеин</a:t>
            </a:r>
            <a:r>
              <a:rPr lang="en-US" sz="1400" dirty="0"/>
              <a:t> </a:t>
            </a:r>
            <a:r>
              <a:rPr lang="en-US" sz="1400" dirty="0" err="1"/>
              <a:t>или</a:t>
            </a:r>
            <a:r>
              <a:rPr lang="en-US" sz="1400" dirty="0"/>
              <a:t> </a:t>
            </a:r>
            <a:r>
              <a:rPr lang="en-US" sz="1400" dirty="0" err="1"/>
              <a:t>гликолипид</a:t>
            </a:r>
            <a:r>
              <a:rPr lang="en-US" sz="1400" dirty="0"/>
              <a:t> </a:t>
            </a:r>
            <a:r>
              <a:rPr lang="en-US" sz="1400" dirty="0" err="1"/>
              <a:t>на</a:t>
            </a:r>
            <a:r>
              <a:rPr lang="en-US" sz="1400" dirty="0"/>
              <a:t> </a:t>
            </a:r>
            <a:r>
              <a:rPr lang="en-US" sz="1400" dirty="0" err="1"/>
              <a:t>површини</a:t>
            </a:r>
            <a:r>
              <a:rPr lang="en-US" sz="1400" dirty="0"/>
              <a:t> </a:t>
            </a:r>
            <a:r>
              <a:rPr lang="en-US" sz="1400" dirty="0" err="1"/>
              <a:t>ћелија</a:t>
            </a:r>
            <a:r>
              <a:rPr lang="en-US" sz="1400" dirty="0"/>
              <a:t> </a:t>
            </a:r>
            <a:r>
              <a:rPr lang="en-US" sz="1400" dirty="0" err="1"/>
              <a:t>домаћина</a:t>
            </a:r>
            <a:r>
              <a:rPr lang="sr-Cyrl-RS" sz="1400" dirty="0"/>
              <a:t>, а </a:t>
            </a:r>
            <a:r>
              <a:rPr lang="en-US" sz="1400" dirty="0"/>
              <a:t>А </a:t>
            </a:r>
            <a:r>
              <a:rPr lang="en-US" sz="1400" dirty="0" err="1"/>
              <a:t>субјединица</a:t>
            </a:r>
            <a:r>
              <a:rPr lang="en-US" sz="1400" dirty="0"/>
              <a:t> </a:t>
            </a:r>
            <a:r>
              <a:rPr lang="sr-Cyrl-RS" sz="1400" dirty="0"/>
              <a:t>се транспортује у ћелију и ту </a:t>
            </a:r>
            <a:r>
              <a:rPr lang="en-US" sz="1400" dirty="0" err="1"/>
              <a:t>учествује</a:t>
            </a:r>
            <a:r>
              <a:rPr lang="en-US" sz="1400" dirty="0"/>
              <a:t> у </a:t>
            </a:r>
            <a:r>
              <a:rPr lang="en-US" sz="1400" dirty="0" err="1"/>
              <a:t>ензимским</a:t>
            </a:r>
            <a:r>
              <a:rPr lang="en-US" sz="1400" dirty="0"/>
              <a:t> </a:t>
            </a:r>
            <a:r>
              <a:rPr lang="en-US" sz="1400" dirty="0" err="1"/>
              <a:t>модификацијама</a:t>
            </a:r>
            <a:r>
              <a:rPr lang="en-US" sz="1400" dirty="0"/>
              <a:t> </a:t>
            </a:r>
            <a:r>
              <a:rPr lang="en-US" sz="1400" dirty="0" err="1"/>
              <a:t>циљног</a:t>
            </a:r>
            <a:r>
              <a:rPr lang="en-US" sz="1400" dirty="0"/>
              <a:t> </a:t>
            </a:r>
            <a:r>
              <a:rPr lang="en-US" sz="1400" dirty="0" err="1"/>
              <a:t>протеина</a:t>
            </a:r>
            <a:r>
              <a:rPr lang="en-US" sz="1400" dirty="0"/>
              <a:t>.</a:t>
            </a:r>
            <a:endParaRPr lang="sr-Cyrl-RS" sz="1400" dirty="0"/>
          </a:p>
          <a:p>
            <a:pPr lvl="1">
              <a:buFont typeface="Arial" pitchFamily="34" charset="0"/>
              <a:buChar char="•"/>
            </a:pPr>
            <a:r>
              <a:rPr lang="sr-Cyrl-RS" sz="1400" dirty="0"/>
              <a:t>А субјединица најчешће учествује у </a:t>
            </a:r>
            <a:r>
              <a:rPr lang="en-US" sz="1400" dirty="0"/>
              <a:t>ADP </a:t>
            </a:r>
            <a:r>
              <a:rPr lang="en-US" sz="1400" dirty="0" err="1"/>
              <a:t>рибозилациј</a:t>
            </a:r>
            <a:r>
              <a:rPr lang="sr-Cyrl-RS" sz="1400" dirty="0"/>
              <a:t>и </a:t>
            </a:r>
            <a:r>
              <a:rPr lang="en-US" sz="1400" dirty="0"/>
              <a:t>у </a:t>
            </a:r>
            <a:r>
              <a:rPr lang="en-US" sz="1400" dirty="0" err="1"/>
              <a:t>којој</a:t>
            </a:r>
            <a:r>
              <a:rPr lang="en-US" sz="1400" dirty="0"/>
              <a:t> </a:t>
            </a:r>
            <a:r>
              <a:rPr lang="en-US" sz="1400" dirty="0" err="1"/>
              <a:t>се</a:t>
            </a:r>
            <a:r>
              <a:rPr lang="en-US" sz="1400" dirty="0"/>
              <a:t> ADP </a:t>
            </a:r>
            <a:r>
              <a:rPr lang="en-US" sz="1400" dirty="0" err="1"/>
              <a:t>рибоза</a:t>
            </a:r>
            <a:r>
              <a:rPr lang="en-US" sz="1400" dirty="0"/>
              <a:t> </a:t>
            </a:r>
            <a:r>
              <a:rPr lang="en-US" sz="1400" dirty="0" err="1"/>
              <a:t>везује</a:t>
            </a:r>
            <a:r>
              <a:rPr lang="en-US" sz="1400" dirty="0"/>
              <a:t> </a:t>
            </a:r>
            <a:r>
              <a:rPr lang="en-US" sz="1400" dirty="0" err="1"/>
              <a:t>за</a:t>
            </a:r>
            <a:r>
              <a:rPr lang="en-US" sz="1400" dirty="0"/>
              <a:t> </a:t>
            </a:r>
            <a:r>
              <a:rPr lang="en-US" sz="1400" dirty="0" err="1"/>
              <a:t>циљни</a:t>
            </a:r>
            <a:r>
              <a:rPr lang="en-US" sz="1400" dirty="0"/>
              <a:t> </a:t>
            </a:r>
            <a:r>
              <a:rPr lang="en-US" sz="1400" dirty="0" err="1"/>
              <a:t>протеин</a:t>
            </a:r>
            <a:r>
              <a:rPr lang="en-US" sz="1400" dirty="0"/>
              <a:t> </a:t>
            </a:r>
            <a:r>
              <a:rPr lang="en-US" sz="1400" dirty="0" err="1"/>
              <a:t>уз</a:t>
            </a:r>
            <a:r>
              <a:rPr lang="en-US" sz="1400" dirty="0"/>
              <a:t> </a:t>
            </a:r>
            <a:r>
              <a:rPr lang="en-US" sz="1400" dirty="0" err="1"/>
              <a:t>присуство</a:t>
            </a:r>
            <a:r>
              <a:rPr lang="en-US" sz="1400" dirty="0"/>
              <a:t> NAD. ADP </a:t>
            </a:r>
            <a:r>
              <a:rPr lang="en-US" sz="1400" dirty="0" err="1"/>
              <a:t>рибозиловани</a:t>
            </a:r>
            <a:r>
              <a:rPr lang="en-US" sz="1400" dirty="0"/>
              <a:t> </a:t>
            </a:r>
            <a:r>
              <a:rPr lang="en-US" sz="1400" dirty="0" err="1"/>
              <a:t>протеин</a:t>
            </a:r>
            <a:r>
              <a:rPr lang="en-US" sz="1400" dirty="0"/>
              <a:t> </a:t>
            </a:r>
            <a:r>
              <a:rPr lang="en-US" sz="1400" dirty="0" err="1"/>
              <a:t>не</a:t>
            </a:r>
            <a:r>
              <a:rPr lang="en-US" sz="1400" dirty="0"/>
              <a:t> </a:t>
            </a:r>
            <a:r>
              <a:rPr lang="en-US" sz="1400" dirty="0" err="1"/>
              <a:t>обавља</a:t>
            </a:r>
            <a:r>
              <a:rPr lang="en-US" sz="1400" dirty="0"/>
              <a:t> </a:t>
            </a:r>
            <a:r>
              <a:rPr lang="en-US" sz="1400" dirty="0" err="1"/>
              <a:t>своју</a:t>
            </a:r>
            <a:r>
              <a:rPr lang="en-US" sz="1400" dirty="0"/>
              <a:t> </a:t>
            </a:r>
            <a:r>
              <a:rPr lang="en-US" sz="1400" dirty="0" err="1"/>
              <a:t>функцију</a:t>
            </a:r>
            <a:r>
              <a:rPr lang="en-US" sz="1400" dirty="0"/>
              <a:t>.</a:t>
            </a:r>
            <a:endParaRPr lang="sr-Cyrl-RS" sz="1400" dirty="0"/>
          </a:p>
          <a:p>
            <a:pPr lvl="1">
              <a:buFont typeface="Arial" pitchFamily="34" charset="0"/>
              <a:buChar char="•"/>
            </a:pPr>
            <a:r>
              <a:rPr lang="en-US" sz="1400" dirty="0" err="1"/>
              <a:t>Крајњи</a:t>
            </a:r>
            <a:r>
              <a:rPr lang="en-US" sz="1400" dirty="0"/>
              <a:t> </a:t>
            </a:r>
            <a:r>
              <a:rPr lang="en-US" sz="1400" dirty="0" err="1"/>
              <a:t>ефекат</a:t>
            </a:r>
            <a:r>
              <a:rPr lang="en-US" sz="1400" dirty="0"/>
              <a:t> </a:t>
            </a:r>
            <a:r>
              <a:rPr lang="en-US" sz="1400" dirty="0" err="1"/>
              <a:t>токсина</a:t>
            </a:r>
            <a:r>
              <a:rPr lang="en-US" sz="1400" dirty="0"/>
              <a:t> </a:t>
            </a:r>
            <a:r>
              <a:rPr lang="en-US" sz="1400" dirty="0" err="1"/>
              <a:t>зависи</a:t>
            </a:r>
            <a:r>
              <a:rPr lang="en-US" sz="1400" dirty="0"/>
              <a:t> </a:t>
            </a:r>
            <a:r>
              <a:rPr lang="en-US" sz="1400" dirty="0" err="1"/>
              <a:t>од</a:t>
            </a:r>
            <a:r>
              <a:rPr lang="en-US" sz="1400" dirty="0"/>
              <a:t> </a:t>
            </a:r>
            <a:r>
              <a:rPr lang="en-US" sz="1400" dirty="0" err="1"/>
              <a:t>функције</a:t>
            </a:r>
            <a:r>
              <a:rPr lang="en-US" sz="1400" dirty="0"/>
              <a:t> </a:t>
            </a:r>
            <a:r>
              <a:rPr lang="en-US" sz="1400" dirty="0" err="1"/>
              <a:t>циљног</a:t>
            </a:r>
            <a:r>
              <a:rPr lang="en-US" sz="1400" dirty="0"/>
              <a:t> </a:t>
            </a:r>
            <a:r>
              <a:rPr lang="en-US" sz="1400" dirty="0" err="1"/>
              <a:t>протеина</a:t>
            </a:r>
            <a:r>
              <a:rPr lang="en-US" sz="1400" dirty="0"/>
              <a:t> и </a:t>
            </a:r>
            <a:r>
              <a:rPr lang="en-US" sz="1400" dirty="0" err="1"/>
              <a:t>функције</a:t>
            </a:r>
            <a:r>
              <a:rPr lang="en-US" sz="1400" dirty="0"/>
              <a:t> </a:t>
            </a:r>
            <a:r>
              <a:rPr lang="en-US" dirty="0" err="1"/>
              <a:t>ћелије</a:t>
            </a:r>
            <a:r>
              <a:rPr lang="en-US" dirty="0"/>
              <a:t>.</a:t>
            </a:r>
            <a:endParaRPr lang="sr-Cyrl-RS" dirty="0"/>
          </a:p>
          <a:p>
            <a:pPr lvl="1">
              <a:buFont typeface="Arial" pitchFamily="34" charset="0"/>
              <a:buChar char="•"/>
            </a:pPr>
            <a:endParaRPr lang="sr-Cyrl-RS" dirty="0"/>
          </a:p>
          <a:p>
            <a:r>
              <a:rPr lang="en-US" b="1" dirty="0" err="1"/>
              <a:t>Егзотоксини</a:t>
            </a:r>
            <a:r>
              <a:rPr lang="en-US" b="1" dirty="0"/>
              <a:t> </a:t>
            </a:r>
            <a:r>
              <a:rPr lang="en-US" b="1" dirty="0" err="1"/>
              <a:t>који</a:t>
            </a:r>
            <a:r>
              <a:rPr lang="en-US" b="1" dirty="0"/>
              <a:t> </a:t>
            </a:r>
            <a:r>
              <a:rPr lang="en-US" b="1" dirty="0" err="1"/>
              <a:t>делују</a:t>
            </a:r>
            <a:r>
              <a:rPr lang="en-US" b="1" dirty="0"/>
              <a:t> </a:t>
            </a:r>
            <a:r>
              <a:rPr lang="en-US" b="1" dirty="0" err="1"/>
              <a:t>на</a:t>
            </a:r>
            <a:r>
              <a:rPr lang="en-US" b="1" dirty="0"/>
              <a:t> </a:t>
            </a:r>
            <a:r>
              <a:rPr lang="en-US" b="1" dirty="0" err="1"/>
              <a:t>нивоу</a:t>
            </a:r>
            <a:r>
              <a:rPr lang="en-US" b="1" dirty="0"/>
              <a:t> </a:t>
            </a:r>
            <a:r>
              <a:rPr lang="en-US" b="1" dirty="0" err="1"/>
              <a:t>мембране</a:t>
            </a:r>
            <a:endParaRPr lang="en-US" dirty="0"/>
          </a:p>
          <a:p>
            <a:pPr lvl="1"/>
            <a:endParaRPr lang="en-US" dirty="0"/>
          </a:p>
          <a:p>
            <a:r>
              <a:rPr lang="en-US" sz="2800" dirty="0"/>
              <a:t> </a:t>
            </a:r>
          </a:p>
          <a:p>
            <a:endParaRPr lang="sr-Cyrl-RS" sz="2800" b="1" dirty="0"/>
          </a:p>
          <a:p>
            <a:endParaRPr lang="sr-Cyrl-RS" sz="2000" b="1" dirty="0"/>
          </a:p>
          <a:p>
            <a:endParaRPr lang="sr-Cyrl-RS" sz="2400" b="1" dirty="0"/>
          </a:p>
          <a:p>
            <a:endParaRPr lang="sr-Cyrl-RS" sz="2000" dirty="0"/>
          </a:p>
          <a:p>
            <a:endParaRPr lang="sr-Cyrl-RS" sz="2000" dirty="0"/>
          </a:p>
          <a:p>
            <a:pPr lvl="0"/>
            <a:endParaRPr lang="sr-Cyrl-RS" sz="2000" b="1" dirty="0"/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3200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2000" dirty="0">
              <a:latin typeface="Palatino Linotype" pitchFamily="18" charset="0"/>
            </a:endParaRPr>
          </a:p>
          <a:p>
            <a:endParaRPr lang="en-US" sz="2000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653136"/>
            <a:ext cx="392430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 descr="https://classconnection.s3.amazonaws.com/664/flashcards/1813664/jpg/diptheria_toxin13587437823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908720"/>
            <a:ext cx="3893174" cy="42381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rgbClr val="625B38"/>
          </a:solidFill>
        </p:spPr>
        <p:txBody>
          <a:bodyPr vert="horz" lIns="91440" tIns="45720" rIns="91440" bIns="45720" rtlCol="0" anchor="ctr">
            <a:normAutofit fontScale="85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Cyrl-RS" sz="4400" b="1" dirty="0">
                <a:solidFill>
                  <a:schemeClr val="bg1"/>
                </a:solidFill>
                <a:latin typeface="Palatino Linotype" pitchFamily="18" charset="0"/>
                <a:ea typeface="+mj-ea"/>
                <a:cs typeface="+mj-cs"/>
              </a:rPr>
              <a:t>Патогенеза бактеријских инфекција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9512" y="966207"/>
            <a:ext cx="8784976" cy="8402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err="1"/>
              <a:t>Хидролитички</a:t>
            </a:r>
            <a:r>
              <a:rPr lang="en-US" sz="2000" b="1" dirty="0"/>
              <a:t> </a:t>
            </a:r>
            <a:r>
              <a:rPr lang="en-US" sz="2000" b="1" dirty="0" err="1"/>
              <a:t>ензими</a:t>
            </a:r>
            <a:endParaRPr lang="sr-Cyrl-RS" sz="2000" b="1" dirty="0"/>
          </a:p>
          <a:p>
            <a:r>
              <a:rPr lang="sr-Cyrl-RS" sz="2000" dirty="0"/>
              <a:t>к</a:t>
            </a:r>
            <a:r>
              <a:rPr lang="en-US" sz="2000" dirty="0" err="1"/>
              <a:t>олагеназ</a:t>
            </a:r>
            <a:r>
              <a:rPr lang="sr-Cyrl-RS" sz="2000" dirty="0"/>
              <a:t>а, </a:t>
            </a:r>
            <a:r>
              <a:rPr lang="en-US" sz="2000" dirty="0" err="1"/>
              <a:t>хијалуронидаз</a:t>
            </a:r>
            <a:r>
              <a:rPr lang="sr-Cyrl-RS" sz="2000" dirty="0"/>
              <a:t>а</a:t>
            </a:r>
            <a:r>
              <a:rPr lang="en-US" sz="2000" dirty="0"/>
              <a:t>, </a:t>
            </a:r>
            <a:r>
              <a:rPr lang="en-US" sz="2000" dirty="0" err="1"/>
              <a:t>деоксирибонуклеаз</a:t>
            </a:r>
            <a:r>
              <a:rPr lang="sr-Cyrl-RS" sz="2000" dirty="0"/>
              <a:t>а</a:t>
            </a:r>
            <a:r>
              <a:rPr lang="en-US" sz="2000" dirty="0"/>
              <a:t>, </a:t>
            </a:r>
            <a:r>
              <a:rPr lang="en-US" sz="2000" dirty="0" err="1"/>
              <a:t>еластаз</a:t>
            </a:r>
            <a:r>
              <a:rPr lang="sr-Cyrl-RS" sz="2000" dirty="0"/>
              <a:t>а (што вероватно олакшава ширење инфекције)</a:t>
            </a:r>
          </a:p>
          <a:p>
            <a:endParaRPr lang="en-US" sz="2000" dirty="0"/>
          </a:p>
          <a:p>
            <a:r>
              <a:rPr lang="sr-Cyrl-RS" sz="2000" b="1" dirty="0"/>
              <a:t>С</a:t>
            </a:r>
            <a:r>
              <a:rPr lang="en-US" sz="2000" b="1" dirty="0" err="1"/>
              <a:t>уперантигени</a:t>
            </a:r>
            <a:r>
              <a:rPr lang="sr-Cyrl-RS" sz="2000" b="1" dirty="0"/>
              <a:t> </a:t>
            </a:r>
            <a:endParaRPr lang="en-US" sz="2000" dirty="0"/>
          </a:p>
          <a:p>
            <a:r>
              <a:rPr lang="en-US" sz="2800" dirty="0"/>
              <a:t> </a:t>
            </a:r>
          </a:p>
          <a:p>
            <a:endParaRPr lang="sr-Cyrl-RS" sz="2800" b="1" dirty="0"/>
          </a:p>
          <a:p>
            <a:endParaRPr lang="sr-Cyrl-RS" sz="2000" b="1" dirty="0"/>
          </a:p>
          <a:p>
            <a:endParaRPr lang="sr-Cyrl-RS" sz="2400" b="1" dirty="0"/>
          </a:p>
          <a:p>
            <a:endParaRPr lang="sr-Cyrl-RS" sz="2000" dirty="0"/>
          </a:p>
          <a:p>
            <a:endParaRPr lang="sr-Cyrl-RS" sz="2000" dirty="0"/>
          </a:p>
          <a:p>
            <a:pPr lvl="0"/>
            <a:endParaRPr lang="sr-Cyrl-RS" sz="2000" b="1" dirty="0"/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3200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2000" dirty="0">
              <a:latin typeface="Palatino Linotype" pitchFamily="18" charset="0"/>
            </a:endParaRPr>
          </a:p>
          <a:p>
            <a:endParaRPr lang="en-US" sz="2000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048" y="2656574"/>
            <a:ext cx="5004048" cy="4156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rgbClr val="625B38"/>
          </a:solidFill>
        </p:spPr>
        <p:txBody>
          <a:bodyPr vert="horz" lIns="91440" tIns="45720" rIns="91440" bIns="45720" rtlCol="0" anchor="ctr">
            <a:normAutofit fontScale="85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Cyrl-RS" sz="4400" b="1" dirty="0">
                <a:solidFill>
                  <a:schemeClr val="bg1"/>
                </a:solidFill>
                <a:latin typeface="Palatino Linotype" pitchFamily="18" charset="0"/>
                <a:ea typeface="+mj-ea"/>
                <a:cs typeface="+mj-cs"/>
              </a:rPr>
              <a:t>Патогенеза бактеријских инфекција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9512" y="966207"/>
            <a:ext cx="8784976" cy="9017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2000" b="1" dirty="0"/>
              <a:t>Ендотоксин </a:t>
            </a:r>
            <a:r>
              <a:rPr lang="en-US" sz="2000" b="1" dirty="0"/>
              <a:t>(</a:t>
            </a:r>
            <a:r>
              <a:rPr lang="en-US" sz="2000" b="1" dirty="0" err="1"/>
              <a:t>липополисахарид</a:t>
            </a:r>
            <a:r>
              <a:rPr lang="en-US" sz="2000" b="1" dirty="0"/>
              <a:t>, LPS)</a:t>
            </a:r>
            <a:endParaRPr lang="sr-Cyrl-RS" sz="2000" b="1" dirty="0"/>
          </a:p>
          <a:p>
            <a:endParaRPr lang="sr-Cyrl-RS" sz="2000" b="1" dirty="0"/>
          </a:p>
          <a:p>
            <a:r>
              <a:rPr lang="sr-Cyrl-RS" sz="2000" dirty="0"/>
              <a:t>Сви ефекти ендотоксина су последица деловања </a:t>
            </a:r>
            <a:r>
              <a:rPr lang="en-US" sz="2000" b="1" dirty="0">
                <a:solidFill>
                  <a:srgbClr val="C00000"/>
                </a:solidFill>
              </a:rPr>
              <a:t>IL-1 и TNF </a:t>
            </a:r>
            <a:r>
              <a:rPr lang="sr-Cyrl-RS" sz="2000" b="1" dirty="0">
                <a:solidFill>
                  <a:srgbClr val="C00000"/>
                </a:solidFill>
              </a:rPr>
              <a:t> </a:t>
            </a:r>
            <a:r>
              <a:rPr lang="sr-Cyrl-RS" sz="2000" dirty="0"/>
              <a:t>чију продукцију стимулише </a:t>
            </a:r>
            <a:r>
              <a:rPr lang="en-US" sz="2000" dirty="0"/>
              <a:t>LPS</a:t>
            </a:r>
            <a:endParaRPr lang="sr-Cyrl-RS" sz="2000" dirty="0"/>
          </a:p>
          <a:p>
            <a:pPr lvl="1"/>
            <a:r>
              <a:rPr lang="sr-Cyrl-RS" sz="2000" dirty="0"/>
              <a:t>Локална инфламација и оштећење</a:t>
            </a:r>
          </a:p>
          <a:p>
            <a:pPr lvl="1"/>
            <a:r>
              <a:rPr lang="sr-Cyrl-RS" sz="2000" dirty="0"/>
              <a:t>Системски ефекти</a:t>
            </a:r>
            <a:endParaRPr lang="en-US" sz="2000" dirty="0"/>
          </a:p>
          <a:p>
            <a:pPr lvl="1"/>
            <a:r>
              <a:rPr lang="en-US" sz="2800" dirty="0"/>
              <a:t> </a:t>
            </a:r>
          </a:p>
          <a:p>
            <a:endParaRPr lang="sr-Cyrl-RS" sz="2800" b="1" dirty="0"/>
          </a:p>
          <a:p>
            <a:endParaRPr lang="sr-Cyrl-RS" sz="2000" b="1" dirty="0"/>
          </a:p>
          <a:p>
            <a:endParaRPr lang="sr-Cyrl-RS" sz="2400" b="1" dirty="0"/>
          </a:p>
          <a:p>
            <a:endParaRPr lang="sr-Cyrl-RS" sz="2000" dirty="0"/>
          </a:p>
          <a:p>
            <a:endParaRPr lang="sr-Cyrl-RS" sz="2000" dirty="0"/>
          </a:p>
          <a:p>
            <a:pPr lvl="0"/>
            <a:endParaRPr lang="sr-Cyrl-RS" sz="2000" b="1" dirty="0"/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3200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2000" dirty="0">
              <a:latin typeface="Palatino Linotype" pitchFamily="18" charset="0"/>
            </a:endParaRPr>
          </a:p>
          <a:p>
            <a:endParaRPr lang="en-US" sz="2000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</p:txBody>
      </p:sp>
      <p:pic>
        <p:nvPicPr>
          <p:cNvPr id="8194" name="Picture 2" descr="Innate immune sensing and its roots: the story of endotoxi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2666999"/>
            <a:ext cx="5715000" cy="4191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8434" name="Picture 2" descr="http://st.depositphotos.com/1232814/3420/v/950/depositphotos_34206579-Types-of-bacteria.-Basic-morphological-differences-between-bac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116632"/>
            <a:ext cx="9061864" cy="6696744"/>
          </a:xfrm>
          <a:prstGeom prst="rect">
            <a:avLst/>
          </a:prstGeom>
          <a:noFill/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0" y="-27384"/>
            <a:ext cx="9144000" cy="1008112"/>
          </a:xfrm>
          <a:prstGeom prst="rect">
            <a:avLst/>
          </a:prstGeom>
          <a:solidFill>
            <a:srgbClr val="DA000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Cyrl-R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alatino Linotype" pitchFamily="18" charset="0"/>
                <a:ea typeface="+mj-ea"/>
                <a:cs typeface="+mj-cs"/>
              </a:rPr>
              <a:t>Облици бактерија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Cyrl-RS" sz="4400" b="1" dirty="0">
                <a:solidFill>
                  <a:schemeClr val="bg1"/>
                </a:solidFill>
                <a:latin typeface="Palatino Linotype" pitchFamily="18" charset="0"/>
                <a:ea typeface="+mj-ea"/>
                <a:cs typeface="+mj-cs"/>
              </a:rPr>
              <a:t>Антибиотици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9512" y="966207"/>
            <a:ext cx="8784976" cy="118801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2400" b="1" dirty="0"/>
              <a:t>Д</a:t>
            </a:r>
            <a:r>
              <a:rPr lang="en-US" sz="2400" b="1" dirty="0" err="1"/>
              <a:t>ефиниције</a:t>
            </a:r>
            <a:endParaRPr lang="sr-Cyrl-RS" sz="2400" b="1" dirty="0"/>
          </a:p>
          <a:p>
            <a:endParaRPr lang="en-US" sz="2400" b="1" dirty="0"/>
          </a:p>
          <a:p>
            <a:r>
              <a:rPr lang="en-US" b="1" dirty="0" err="1"/>
              <a:t>Антибиотици</a:t>
            </a:r>
            <a:r>
              <a:rPr lang="sr-Cyrl-RS" dirty="0"/>
              <a:t>:</a:t>
            </a:r>
            <a:r>
              <a:rPr lang="en-US" dirty="0"/>
              <a:t> </a:t>
            </a:r>
            <a:r>
              <a:rPr lang="en-US" dirty="0" err="1"/>
              <a:t>антимикробни</a:t>
            </a:r>
            <a:r>
              <a:rPr lang="en-US" dirty="0"/>
              <a:t> </a:t>
            </a:r>
            <a:r>
              <a:rPr lang="en-US" dirty="0" err="1"/>
              <a:t>агенси</a:t>
            </a:r>
            <a:r>
              <a:rPr lang="en-US" dirty="0"/>
              <a:t> </a:t>
            </a:r>
            <a:r>
              <a:rPr lang="sr-Cyrl-RS" dirty="0"/>
              <a:t>који</a:t>
            </a:r>
            <a:r>
              <a:rPr lang="en-US" dirty="0"/>
              <a:t> </a:t>
            </a:r>
            <a:r>
              <a:rPr lang="en-US" dirty="0" err="1"/>
              <a:t>потичу</a:t>
            </a:r>
            <a:r>
              <a:rPr lang="en-US" dirty="0"/>
              <a:t> </a:t>
            </a:r>
            <a:r>
              <a:rPr lang="en-US" dirty="0" err="1"/>
              <a:t>из</a:t>
            </a:r>
            <a:r>
              <a:rPr lang="en-US" dirty="0"/>
              <a:t> </a:t>
            </a:r>
            <a:r>
              <a:rPr lang="en-US" dirty="0" err="1"/>
              <a:t>микроорганизама</a:t>
            </a:r>
            <a:r>
              <a:rPr lang="sr-Cyrl-RS" dirty="0"/>
              <a:t>, в</a:t>
            </a:r>
            <a:r>
              <a:rPr lang="en-US" dirty="0" err="1"/>
              <a:t>ећину</a:t>
            </a:r>
            <a:r>
              <a:rPr lang="en-US" dirty="0"/>
              <a:t> </a:t>
            </a:r>
            <a:r>
              <a:rPr lang="en-US" dirty="0" err="1"/>
              <a:t>продукују</a:t>
            </a:r>
            <a:r>
              <a:rPr lang="en-US" dirty="0"/>
              <a:t> </a:t>
            </a:r>
            <a:r>
              <a:rPr lang="en-US" dirty="0" err="1"/>
              <a:t>гљивице</a:t>
            </a:r>
            <a:r>
              <a:rPr lang="en-US" dirty="0"/>
              <a:t> </a:t>
            </a:r>
            <a:r>
              <a:rPr lang="en-US" dirty="0" err="1"/>
              <a:t>или</a:t>
            </a:r>
            <a:r>
              <a:rPr lang="en-US" dirty="0"/>
              <a:t> </a:t>
            </a:r>
            <a:r>
              <a:rPr lang="en-US" dirty="0" err="1"/>
              <a:t>саме</a:t>
            </a:r>
            <a:r>
              <a:rPr lang="en-US" dirty="0"/>
              <a:t> </a:t>
            </a:r>
            <a:r>
              <a:rPr lang="en-US" dirty="0" err="1"/>
              <a:t>бактерије</a:t>
            </a:r>
            <a:r>
              <a:rPr lang="en-US" dirty="0"/>
              <a:t>. </a:t>
            </a:r>
          </a:p>
          <a:p>
            <a:r>
              <a:rPr lang="en-US" b="1" dirty="0" err="1"/>
              <a:t>Антимикробни</a:t>
            </a:r>
            <a:r>
              <a:rPr lang="en-US" b="1" dirty="0"/>
              <a:t> </a:t>
            </a:r>
            <a:r>
              <a:rPr lang="en-US" b="1" dirty="0" err="1"/>
              <a:t>агенси</a:t>
            </a:r>
            <a:r>
              <a:rPr lang="sr-Cyrl-RS" dirty="0"/>
              <a:t>: </a:t>
            </a:r>
            <a:r>
              <a:rPr lang="en-US" dirty="0" err="1"/>
              <a:t>супстанце</a:t>
            </a:r>
            <a:r>
              <a:rPr lang="en-US" dirty="0"/>
              <a:t> </a:t>
            </a:r>
            <a:r>
              <a:rPr lang="en-US" dirty="0" err="1"/>
              <a:t>које</a:t>
            </a:r>
            <a:r>
              <a:rPr lang="en-US" dirty="0"/>
              <a:t> </a:t>
            </a:r>
            <a:r>
              <a:rPr lang="en-US" dirty="0" err="1"/>
              <a:t>се</a:t>
            </a:r>
            <a:r>
              <a:rPr lang="en-US" dirty="0"/>
              <a:t> </a:t>
            </a:r>
            <a:r>
              <a:rPr lang="en-US" dirty="0" err="1"/>
              <a:t>користе</a:t>
            </a:r>
            <a:r>
              <a:rPr lang="en-US" dirty="0"/>
              <a:t> </a:t>
            </a:r>
            <a:r>
              <a:rPr lang="en-US" dirty="0" err="1"/>
              <a:t>за</a:t>
            </a:r>
            <a:r>
              <a:rPr lang="en-US" dirty="0"/>
              <a:t> </a:t>
            </a:r>
            <a:r>
              <a:rPr lang="en-US" dirty="0" err="1"/>
              <a:t>лечење</a:t>
            </a:r>
            <a:r>
              <a:rPr lang="en-US" dirty="0"/>
              <a:t> </a:t>
            </a:r>
            <a:r>
              <a:rPr lang="en-US" dirty="0" err="1"/>
              <a:t>инфективних</a:t>
            </a:r>
            <a:r>
              <a:rPr lang="en-US" dirty="0"/>
              <a:t> </a:t>
            </a:r>
            <a:r>
              <a:rPr lang="en-US" dirty="0" err="1"/>
              <a:t>болести</a:t>
            </a:r>
            <a:r>
              <a:rPr lang="en-US" dirty="0"/>
              <a:t>. </a:t>
            </a:r>
          </a:p>
          <a:p>
            <a:r>
              <a:rPr lang="en-US" b="1" dirty="0" err="1"/>
              <a:t>Бактерицидно</a:t>
            </a:r>
            <a:r>
              <a:rPr lang="en-US" b="1" dirty="0"/>
              <a:t> </a:t>
            </a:r>
            <a:r>
              <a:rPr lang="en-US" b="1" dirty="0" err="1"/>
              <a:t>деловање</a:t>
            </a:r>
            <a:r>
              <a:rPr lang="sr-Cyrl-RS" dirty="0"/>
              <a:t>:</a:t>
            </a:r>
            <a:r>
              <a:rPr lang="en-US" dirty="0"/>
              <a:t> </a:t>
            </a:r>
            <a:r>
              <a:rPr lang="en-US" dirty="0" err="1"/>
              <a:t>антимикробна</a:t>
            </a:r>
            <a:r>
              <a:rPr lang="en-US" dirty="0"/>
              <a:t> </a:t>
            </a:r>
            <a:r>
              <a:rPr lang="en-US" dirty="0" err="1"/>
              <a:t>активност</a:t>
            </a:r>
            <a:r>
              <a:rPr lang="en-US" dirty="0"/>
              <a:t> </a:t>
            </a:r>
            <a:r>
              <a:rPr lang="en-US" dirty="0" err="1"/>
              <a:t>која</a:t>
            </a:r>
            <a:r>
              <a:rPr lang="en-US" dirty="0"/>
              <a:t> </a:t>
            </a:r>
            <a:r>
              <a:rPr lang="en-US" dirty="0" err="1"/>
              <a:t>не</a:t>
            </a:r>
            <a:r>
              <a:rPr lang="en-US" dirty="0"/>
              <a:t> </a:t>
            </a:r>
            <a:r>
              <a:rPr lang="en-US" dirty="0" err="1"/>
              <a:t>само</a:t>
            </a:r>
            <a:r>
              <a:rPr lang="en-US" dirty="0"/>
              <a:t> </a:t>
            </a:r>
            <a:r>
              <a:rPr lang="en-US" dirty="0" err="1"/>
              <a:t>да</a:t>
            </a:r>
            <a:r>
              <a:rPr lang="en-US" dirty="0"/>
              <a:t> </a:t>
            </a:r>
            <a:r>
              <a:rPr lang="en-US" dirty="0" err="1"/>
              <a:t>инхибира</a:t>
            </a:r>
            <a:r>
              <a:rPr lang="en-US" dirty="0"/>
              <a:t> </a:t>
            </a:r>
            <a:r>
              <a:rPr lang="en-US" dirty="0" err="1"/>
              <a:t>раст</a:t>
            </a:r>
            <a:r>
              <a:rPr lang="en-US" dirty="0"/>
              <a:t> </a:t>
            </a:r>
            <a:r>
              <a:rPr lang="en-US" dirty="0" err="1"/>
              <a:t>већ</a:t>
            </a:r>
            <a:r>
              <a:rPr lang="en-US" dirty="0"/>
              <a:t> </a:t>
            </a:r>
            <a:r>
              <a:rPr lang="en-US" dirty="0" err="1"/>
              <a:t>је</a:t>
            </a:r>
            <a:r>
              <a:rPr lang="en-US" dirty="0"/>
              <a:t> и </a:t>
            </a:r>
            <a:r>
              <a:rPr lang="en-US" dirty="0" err="1"/>
              <a:t>летална</a:t>
            </a:r>
            <a:r>
              <a:rPr lang="en-US" dirty="0"/>
              <a:t> </a:t>
            </a:r>
            <a:r>
              <a:rPr lang="en-US" dirty="0" err="1"/>
              <a:t>за</a:t>
            </a:r>
            <a:r>
              <a:rPr lang="en-US" dirty="0"/>
              <a:t> </a:t>
            </a:r>
            <a:r>
              <a:rPr lang="en-US" dirty="0" err="1"/>
              <a:t>бактерије</a:t>
            </a:r>
            <a:r>
              <a:rPr lang="en-US" dirty="0"/>
              <a:t>. </a:t>
            </a:r>
          </a:p>
          <a:p>
            <a:r>
              <a:rPr lang="en-US" b="1" dirty="0" err="1"/>
              <a:t>Бактериостатско</a:t>
            </a:r>
            <a:r>
              <a:rPr lang="en-US" b="1" dirty="0"/>
              <a:t> </a:t>
            </a:r>
            <a:r>
              <a:rPr lang="en-US" b="1" dirty="0" err="1"/>
              <a:t>деловање</a:t>
            </a:r>
            <a:r>
              <a:rPr lang="sr-Cyrl-RS" dirty="0"/>
              <a:t>:</a:t>
            </a:r>
            <a:r>
              <a:rPr lang="en-US" dirty="0"/>
              <a:t> </a:t>
            </a:r>
            <a:r>
              <a:rPr lang="en-US" dirty="0" err="1"/>
              <a:t>антимикробна</a:t>
            </a:r>
            <a:r>
              <a:rPr lang="en-US" dirty="0"/>
              <a:t> </a:t>
            </a:r>
            <a:r>
              <a:rPr lang="en-US" dirty="0" err="1"/>
              <a:t>активност</a:t>
            </a:r>
            <a:r>
              <a:rPr lang="en-US" dirty="0"/>
              <a:t> </a:t>
            </a:r>
            <a:r>
              <a:rPr lang="en-US" dirty="0" err="1"/>
              <a:t>која</a:t>
            </a:r>
            <a:r>
              <a:rPr lang="en-US" dirty="0"/>
              <a:t> </a:t>
            </a:r>
            <a:r>
              <a:rPr lang="en-US" dirty="0" err="1"/>
              <a:t>инхибира</a:t>
            </a:r>
            <a:r>
              <a:rPr lang="en-US" dirty="0"/>
              <a:t> </a:t>
            </a:r>
            <a:r>
              <a:rPr lang="en-US" dirty="0" err="1"/>
              <a:t>раст</a:t>
            </a:r>
            <a:r>
              <a:rPr lang="en-US" dirty="0"/>
              <a:t> </a:t>
            </a:r>
            <a:r>
              <a:rPr lang="en-US" dirty="0" err="1"/>
              <a:t>али</a:t>
            </a:r>
            <a:r>
              <a:rPr lang="en-US" dirty="0"/>
              <a:t> </a:t>
            </a:r>
            <a:r>
              <a:rPr lang="en-US" dirty="0" err="1"/>
              <a:t>не</a:t>
            </a:r>
            <a:r>
              <a:rPr lang="en-US" dirty="0"/>
              <a:t> </a:t>
            </a:r>
            <a:r>
              <a:rPr lang="en-US" dirty="0" err="1"/>
              <a:t>убија</a:t>
            </a:r>
            <a:r>
              <a:rPr lang="en-US" dirty="0"/>
              <a:t> </a:t>
            </a:r>
            <a:r>
              <a:rPr lang="en-US" dirty="0" err="1"/>
              <a:t>микроорганизам</a:t>
            </a:r>
            <a:r>
              <a:rPr lang="en-US" dirty="0"/>
              <a:t>. </a:t>
            </a:r>
          </a:p>
          <a:p>
            <a:r>
              <a:rPr lang="en-US" b="1" dirty="0" err="1"/>
              <a:t>Минимална</a:t>
            </a:r>
            <a:r>
              <a:rPr lang="en-US" b="1" dirty="0"/>
              <a:t> </a:t>
            </a:r>
            <a:r>
              <a:rPr lang="en-US" b="1" dirty="0" err="1"/>
              <a:t>инхибиторна</a:t>
            </a:r>
            <a:r>
              <a:rPr lang="en-US" b="1" dirty="0"/>
              <a:t> </a:t>
            </a:r>
            <a:r>
              <a:rPr lang="en-US" b="1" dirty="0" err="1"/>
              <a:t>концентрација</a:t>
            </a:r>
            <a:r>
              <a:rPr lang="en-US" dirty="0"/>
              <a:t> </a:t>
            </a:r>
            <a:r>
              <a:rPr lang="en-US" dirty="0" err="1"/>
              <a:t>или</a:t>
            </a:r>
            <a:r>
              <a:rPr lang="en-US" dirty="0"/>
              <a:t> MIC</a:t>
            </a:r>
            <a:r>
              <a:rPr lang="sr-Cyrl-RS" dirty="0"/>
              <a:t>: </a:t>
            </a:r>
            <a:r>
              <a:rPr lang="en-US" dirty="0" err="1"/>
              <a:t>најниж</a:t>
            </a:r>
            <a:r>
              <a:rPr lang="sr-Cyrl-RS" dirty="0"/>
              <a:t>а</a:t>
            </a:r>
            <a:r>
              <a:rPr lang="en-US" dirty="0"/>
              <a:t> </a:t>
            </a:r>
            <a:r>
              <a:rPr lang="en-US" dirty="0" err="1"/>
              <a:t>концентрациј</a:t>
            </a:r>
            <a:r>
              <a:rPr lang="sr-Cyrl-RS" dirty="0"/>
              <a:t>а</a:t>
            </a:r>
            <a:r>
              <a:rPr lang="en-US" dirty="0"/>
              <a:t> </a:t>
            </a:r>
            <a:r>
              <a:rPr lang="en-US" dirty="0" err="1"/>
              <a:t>која</a:t>
            </a:r>
            <a:r>
              <a:rPr lang="en-US" dirty="0"/>
              <a:t> </a:t>
            </a:r>
            <a:r>
              <a:rPr lang="en-US" dirty="0" err="1"/>
              <a:t>је</a:t>
            </a:r>
            <a:r>
              <a:rPr lang="en-US" dirty="0"/>
              <a:t> </a:t>
            </a:r>
            <a:r>
              <a:rPr lang="en-US" dirty="0" err="1"/>
              <a:t>способна</a:t>
            </a:r>
            <a:r>
              <a:rPr lang="en-US" dirty="0"/>
              <a:t> </a:t>
            </a:r>
            <a:r>
              <a:rPr lang="en-US" dirty="0" err="1"/>
              <a:t>да</a:t>
            </a:r>
            <a:r>
              <a:rPr lang="en-US" dirty="0"/>
              <a:t> </a:t>
            </a:r>
            <a:r>
              <a:rPr lang="en-US" dirty="0" err="1"/>
              <a:t>инхибира</a:t>
            </a:r>
            <a:r>
              <a:rPr lang="en-US" dirty="0"/>
              <a:t> </a:t>
            </a:r>
            <a:r>
              <a:rPr lang="en-US" dirty="0" err="1"/>
              <a:t>раст</a:t>
            </a:r>
            <a:r>
              <a:rPr lang="en-US" dirty="0"/>
              <a:t> </a:t>
            </a:r>
            <a:r>
              <a:rPr lang="en-US" dirty="0" err="1"/>
              <a:t>микроорганизама</a:t>
            </a:r>
            <a:r>
              <a:rPr lang="en-US" dirty="0"/>
              <a:t> </a:t>
            </a:r>
            <a:r>
              <a:rPr lang="en-US" i="1" dirty="0"/>
              <a:t>in vitro</a:t>
            </a:r>
            <a:r>
              <a:rPr lang="en-US" dirty="0"/>
              <a:t>. </a:t>
            </a:r>
          </a:p>
          <a:p>
            <a:r>
              <a:rPr lang="en-US" b="1" dirty="0" err="1"/>
              <a:t>Резистентност</a:t>
            </a:r>
            <a:r>
              <a:rPr lang="sr-Cyrl-RS" dirty="0"/>
              <a:t>: </a:t>
            </a:r>
            <a:r>
              <a:rPr lang="en-US" dirty="0" err="1"/>
              <a:t>микроорганизам</a:t>
            </a:r>
            <a:r>
              <a:rPr lang="en-US" dirty="0"/>
              <a:t> </a:t>
            </a:r>
            <a:r>
              <a:rPr lang="en-US" dirty="0" err="1"/>
              <a:t>не</a:t>
            </a:r>
            <a:r>
              <a:rPr lang="en-US" dirty="0"/>
              <a:t> </a:t>
            </a:r>
            <a:r>
              <a:rPr lang="en-US" dirty="0" err="1"/>
              <a:t>може</a:t>
            </a:r>
            <a:r>
              <a:rPr lang="en-US" dirty="0"/>
              <a:t> </a:t>
            </a:r>
            <a:r>
              <a:rPr lang="en-US" dirty="0" err="1"/>
              <a:t>да</a:t>
            </a:r>
            <a:r>
              <a:rPr lang="en-US" dirty="0"/>
              <a:t> </a:t>
            </a:r>
            <a:r>
              <a:rPr lang="en-US" dirty="0" err="1"/>
              <a:t>се</a:t>
            </a:r>
            <a:r>
              <a:rPr lang="en-US" dirty="0"/>
              <a:t> </a:t>
            </a:r>
            <a:r>
              <a:rPr lang="en-US" dirty="0" err="1"/>
              <a:t>инхибира</a:t>
            </a:r>
            <a:r>
              <a:rPr lang="en-US" dirty="0"/>
              <a:t> </a:t>
            </a:r>
            <a:r>
              <a:rPr lang="en-US" dirty="0" err="1"/>
              <a:t>клиничким</a:t>
            </a:r>
            <a:r>
              <a:rPr lang="en-US" dirty="0"/>
              <a:t> </a:t>
            </a:r>
            <a:r>
              <a:rPr lang="en-US" dirty="0" err="1"/>
              <a:t>концентрацијама</a:t>
            </a:r>
            <a:r>
              <a:rPr lang="en-US" dirty="0"/>
              <a:t> </a:t>
            </a:r>
            <a:r>
              <a:rPr lang="en-US" dirty="0" err="1"/>
              <a:t>антимикробног</a:t>
            </a:r>
            <a:r>
              <a:rPr lang="en-US" dirty="0"/>
              <a:t> </a:t>
            </a:r>
            <a:r>
              <a:rPr lang="en-US" dirty="0" err="1"/>
              <a:t>лека</a:t>
            </a:r>
            <a:r>
              <a:rPr lang="en-US" dirty="0"/>
              <a:t>. </a:t>
            </a:r>
          </a:p>
          <a:p>
            <a:r>
              <a:rPr lang="en-US" b="1" dirty="0" err="1"/>
              <a:t>Сензитивност</a:t>
            </a:r>
            <a:r>
              <a:rPr lang="sr-Cyrl-RS" dirty="0"/>
              <a:t>: </a:t>
            </a:r>
            <a:r>
              <a:rPr lang="en-US" dirty="0" err="1"/>
              <a:t>микроорганизам</a:t>
            </a:r>
            <a:r>
              <a:rPr lang="en-US" dirty="0"/>
              <a:t> </a:t>
            </a:r>
            <a:r>
              <a:rPr lang="en-US" dirty="0" err="1"/>
              <a:t>може</a:t>
            </a:r>
            <a:r>
              <a:rPr lang="en-US" dirty="0"/>
              <a:t> </a:t>
            </a:r>
            <a:r>
              <a:rPr lang="en-US" dirty="0" err="1"/>
              <a:t>да</a:t>
            </a:r>
            <a:r>
              <a:rPr lang="en-US" dirty="0"/>
              <a:t> </a:t>
            </a:r>
            <a:r>
              <a:rPr lang="en-US" dirty="0" err="1"/>
              <a:t>се</a:t>
            </a:r>
            <a:r>
              <a:rPr lang="en-US" dirty="0"/>
              <a:t> </a:t>
            </a:r>
            <a:r>
              <a:rPr lang="en-US" dirty="0" err="1"/>
              <a:t>инхибира</a:t>
            </a:r>
            <a:r>
              <a:rPr lang="en-US" dirty="0"/>
              <a:t> </a:t>
            </a:r>
            <a:r>
              <a:rPr lang="en-US" dirty="0" err="1"/>
              <a:t>клиничким</a:t>
            </a:r>
            <a:r>
              <a:rPr lang="en-US" dirty="0"/>
              <a:t>, </a:t>
            </a:r>
            <a:r>
              <a:rPr lang="en-US" dirty="0" err="1"/>
              <a:t>терапијским</a:t>
            </a:r>
            <a:r>
              <a:rPr lang="en-US" dirty="0"/>
              <a:t> </a:t>
            </a:r>
            <a:r>
              <a:rPr lang="en-US" dirty="0" err="1"/>
              <a:t>концентрацијама</a:t>
            </a:r>
            <a:r>
              <a:rPr lang="en-US" dirty="0"/>
              <a:t> </a:t>
            </a:r>
            <a:r>
              <a:rPr lang="en-US" dirty="0" err="1"/>
              <a:t>антимикробног</a:t>
            </a:r>
            <a:r>
              <a:rPr lang="en-US" dirty="0"/>
              <a:t> </a:t>
            </a:r>
            <a:r>
              <a:rPr lang="en-US" dirty="0" err="1"/>
              <a:t>лека</a:t>
            </a:r>
            <a:r>
              <a:rPr lang="en-US" dirty="0"/>
              <a:t>.</a:t>
            </a:r>
          </a:p>
          <a:p>
            <a:r>
              <a:rPr lang="en-US" b="1" dirty="0" err="1"/>
              <a:t>Спектар</a:t>
            </a:r>
            <a:r>
              <a:rPr lang="en-US" dirty="0"/>
              <a:t> </a:t>
            </a:r>
            <a:r>
              <a:rPr lang="en-US" dirty="0" err="1"/>
              <a:t>означава</a:t>
            </a:r>
            <a:r>
              <a:rPr lang="en-US" dirty="0"/>
              <a:t> </a:t>
            </a:r>
            <a:r>
              <a:rPr lang="en-US" dirty="0" err="1"/>
              <a:t>све</a:t>
            </a:r>
            <a:r>
              <a:rPr lang="en-US" dirty="0"/>
              <a:t> </a:t>
            </a:r>
            <a:r>
              <a:rPr lang="en-US" dirty="0" err="1"/>
              <a:t>категорије</a:t>
            </a:r>
            <a:r>
              <a:rPr lang="en-US" dirty="0"/>
              <a:t> </a:t>
            </a:r>
            <a:r>
              <a:rPr lang="en-US" dirty="0" err="1"/>
              <a:t>микроорганизама</a:t>
            </a:r>
            <a:r>
              <a:rPr lang="en-US" dirty="0"/>
              <a:t> </a:t>
            </a:r>
            <a:r>
              <a:rPr lang="en-US" dirty="0" err="1"/>
              <a:t>против</a:t>
            </a:r>
            <a:r>
              <a:rPr lang="en-US" dirty="0"/>
              <a:t> </a:t>
            </a:r>
            <a:r>
              <a:rPr lang="en-US" dirty="0" err="1"/>
              <a:t>којих</a:t>
            </a:r>
            <a:r>
              <a:rPr lang="en-US" dirty="0"/>
              <a:t> </a:t>
            </a:r>
            <a:r>
              <a:rPr lang="en-US" dirty="0" err="1"/>
              <a:t>је</a:t>
            </a:r>
            <a:r>
              <a:rPr lang="en-US" dirty="0"/>
              <a:t> </a:t>
            </a:r>
            <a:r>
              <a:rPr lang="en-US" dirty="0" err="1"/>
              <a:t>одр</a:t>
            </a:r>
            <a:r>
              <a:rPr lang="sr-Cyrl-RS" dirty="0"/>
              <a:t>е</a:t>
            </a:r>
            <a:r>
              <a:rPr lang="en-US" dirty="0" err="1"/>
              <a:t>ђени</a:t>
            </a:r>
            <a:r>
              <a:rPr lang="en-US" dirty="0"/>
              <a:t> </a:t>
            </a:r>
            <a:r>
              <a:rPr lang="en-US" dirty="0" err="1"/>
              <a:t>антимикробни</a:t>
            </a:r>
            <a:r>
              <a:rPr lang="en-US" dirty="0"/>
              <a:t> </a:t>
            </a:r>
            <a:r>
              <a:rPr lang="en-US" dirty="0" err="1"/>
              <a:t>лек</a:t>
            </a:r>
            <a:r>
              <a:rPr lang="en-US" dirty="0"/>
              <a:t> </a:t>
            </a:r>
            <a:r>
              <a:rPr lang="en-US" dirty="0" err="1"/>
              <a:t>активан</a:t>
            </a:r>
            <a:r>
              <a:rPr lang="en-US" dirty="0"/>
              <a:t>. </a:t>
            </a:r>
          </a:p>
          <a:p>
            <a:pPr lvl="1"/>
            <a:r>
              <a:rPr lang="en-US" dirty="0"/>
              <a:t> </a:t>
            </a:r>
          </a:p>
          <a:p>
            <a:endParaRPr lang="sr-Cyrl-RS" sz="2800" b="1" dirty="0"/>
          </a:p>
          <a:p>
            <a:endParaRPr lang="sr-Cyrl-RS" sz="2000" b="1" dirty="0"/>
          </a:p>
          <a:p>
            <a:endParaRPr lang="sr-Cyrl-RS" sz="2400" b="1" dirty="0"/>
          </a:p>
          <a:p>
            <a:endParaRPr lang="sr-Cyrl-RS" sz="2000" dirty="0"/>
          </a:p>
          <a:p>
            <a:endParaRPr lang="sr-Cyrl-RS" sz="2000" dirty="0"/>
          </a:p>
          <a:p>
            <a:pPr lvl="0"/>
            <a:endParaRPr lang="sr-Cyrl-RS" sz="2000" b="1" dirty="0"/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3200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2000" dirty="0">
              <a:latin typeface="Palatino Linotype" pitchFamily="18" charset="0"/>
            </a:endParaRPr>
          </a:p>
          <a:p>
            <a:endParaRPr lang="en-US" sz="2000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Cyrl-RS" sz="4400" b="1" dirty="0">
                <a:solidFill>
                  <a:schemeClr val="bg1"/>
                </a:solidFill>
                <a:latin typeface="Palatino Linotype" pitchFamily="18" charset="0"/>
                <a:ea typeface="+mj-ea"/>
                <a:cs typeface="+mj-cs"/>
              </a:rPr>
              <a:t>Антибиотици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349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11449" y="1084535"/>
            <a:ext cx="6084887" cy="558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Cyrl-RS" sz="4400" b="1" dirty="0">
                <a:solidFill>
                  <a:schemeClr val="bg1"/>
                </a:solidFill>
                <a:latin typeface="Palatino Linotype" pitchFamily="18" charset="0"/>
                <a:ea typeface="+mj-ea"/>
                <a:cs typeface="+mj-cs"/>
              </a:rPr>
              <a:t>Антибиотици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8763" y="2249065"/>
            <a:ext cx="6084887" cy="413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45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8763" y="1700808"/>
            <a:ext cx="6084887" cy="74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Cyrl-RS" sz="4400" b="1" dirty="0">
                <a:solidFill>
                  <a:schemeClr val="bg1"/>
                </a:solidFill>
                <a:latin typeface="Palatino Linotype" pitchFamily="18" charset="0"/>
                <a:ea typeface="+mj-ea"/>
                <a:cs typeface="+mj-cs"/>
              </a:rPr>
              <a:t>Антибиотици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45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628800"/>
            <a:ext cx="6084887" cy="74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11449" y="2242095"/>
            <a:ext cx="6084887" cy="305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Cyrl-RS" sz="4400" b="1" dirty="0">
                <a:solidFill>
                  <a:schemeClr val="bg1"/>
                </a:solidFill>
                <a:latin typeface="Palatino Linotype" pitchFamily="18" charset="0"/>
                <a:ea typeface="+mj-ea"/>
                <a:cs typeface="+mj-cs"/>
              </a:rPr>
              <a:t>Стерилизација и дезинфекција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9512" y="966207"/>
            <a:ext cx="8784976" cy="118801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2400" b="1" dirty="0"/>
              <a:t>Д</a:t>
            </a:r>
            <a:r>
              <a:rPr lang="en-US" sz="2400" b="1" dirty="0" err="1"/>
              <a:t>ефиниције</a:t>
            </a:r>
            <a:endParaRPr lang="sr-Cyrl-RS" sz="2400" b="1" dirty="0"/>
          </a:p>
          <a:p>
            <a:endParaRPr lang="en-US" sz="2400" b="1" dirty="0"/>
          </a:p>
          <a:p>
            <a:r>
              <a:rPr lang="en-US" b="1" dirty="0" err="1"/>
              <a:t>Смрт</a:t>
            </a:r>
            <a:r>
              <a:rPr lang="en-US" b="1" dirty="0"/>
              <a:t> </a:t>
            </a:r>
            <a:r>
              <a:rPr lang="en-US" b="1" dirty="0" err="1"/>
              <a:t>или</a:t>
            </a:r>
            <a:r>
              <a:rPr lang="en-US" b="1" dirty="0"/>
              <a:t> </a:t>
            </a:r>
            <a:r>
              <a:rPr lang="en-US" b="1" dirty="0" err="1"/>
              <a:t>убијање</a:t>
            </a:r>
            <a:r>
              <a:rPr lang="en-US" b="1" dirty="0"/>
              <a:t> </a:t>
            </a:r>
            <a:r>
              <a:rPr lang="en-US" b="1" dirty="0" err="1"/>
              <a:t>микроорганизма</a:t>
            </a:r>
            <a:r>
              <a:rPr lang="en-US" dirty="0"/>
              <a:t> </a:t>
            </a:r>
            <a:r>
              <a:rPr lang="en-US" dirty="0" err="1"/>
              <a:t>означава</a:t>
            </a:r>
            <a:r>
              <a:rPr lang="en-US" dirty="0"/>
              <a:t> </a:t>
            </a:r>
            <a:r>
              <a:rPr lang="en-US" dirty="0" err="1"/>
              <a:t>губитак</a:t>
            </a:r>
            <a:r>
              <a:rPr lang="en-US" dirty="0"/>
              <a:t> </a:t>
            </a:r>
            <a:r>
              <a:rPr lang="en-US" dirty="0" err="1"/>
              <a:t>способности</a:t>
            </a:r>
            <a:r>
              <a:rPr lang="en-US" dirty="0"/>
              <a:t> </a:t>
            </a:r>
            <a:r>
              <a:rPr lang="sr-Cyrl-RS" dirty="0"/>
              <a:t>микроорганизама </a:t>
            </a:r>
            <a:r>
              <a:rPr lang="en-US" dirty="0" err="1"/>
              <a:t>да</a:t>
            </a:r>
            <a:r>
              <a:rPr lang="en-US" dirty="0"/>
              <a:t> </a:t>
            </a:r>
            <a:r>
              <a:rPr lang="en-US" dirty="0" err="1"/>
              <a:t>се</a:t>
            </a:r>
            <a:r>
              <a:rPr lang="en-US" dirty="0"/>
              <a:t> </a:t>
            </a:r>
            <a:r>
              <a:rPr lang="en-US" dirty="0" err="1"/>
              <a:t>мултипликују</a:t>
            </a:r>
            <a:r>
              <a:rPr lang="en-US" dirty="0"/>
              <a:t> у </a:t>
            </a:r>
            <a:r>
              <a:rPr lang="en-US" dirty="0" err="1"/>
              <a:t>култури</a:t>
            </a:r>
            <a:r>
              <a:rPr lang="en-US" dirty="0"/>
              <a:t> у </a:t>
            </a:r>
            <a:r>
              <a:rPr lang="en-US" dirty="0" err="1"/>
              <a:t>било</a:t>
            </a:r>
            <a:r>
              <a:rPr lang="en-US" dirty="0"/>
              <a:t> </a:t>
            </a:r>
            <a:r>
              <a:rPr lang="en-US" dirty="0" err="1"/>
              <a:t>којим</a:t>
            </a:r>
            <a:r>
              <a:rPr lang="en-US" dirty="0"/>
              <a:t> </a:t>
            </a:r>
            <a:r>
              <a:rPr lang="en-US" dirty="0" err="1"/>
              <a:t>познатим</a:t>
            </a:r>
            <a:r>
              <a:rPr lang="en-US" dirty="0"/>
              <a:t> </a:t>
            </a:r>
            <a:r>
              <a:rPr lang="en-US" dirty="0" err="1"/>
              <a:t>условима</a:t>
            </a:r>
            <a:r>
              <a:rPr lang="en-US" dirty="0"/>
              <a:t>. </a:t>
            </a:r>
          </a:p>
          <a:p>
            <a:endParaRPr lang="sr-Cyrl-RS" b="1" dirty="0"/>
          </a:p>
          <a:p>
            <a:r>
              <a:rPr lang="en-US" b="1" dirty="0" err="1"/>
              <a:t>Стерилизација</a:t>
            </a:r>
            <a:r>
              <a:rPr lang="en-US" dirty="0"/>
              <a:t> </a:t>
            </a:r>
            <a:r>
              <a:rPr lang="en-US" dirty="0" err="1"/>
              <a:t>је</a:t>
            </a:r>
            <a:r>
              <a:rPr lang="en-US" dirty="0"/>
              <a:t> </a:t>
            </a:r>
            <a:r>
              <a:rPr lang="en-US" dirty="0" err="1"/>
              <a:t>комплетно</a:t>
            </a:r>
            <a:r>
              <a:rPr lang="en-US" dirty="0"/>
              <a:t> </a:t>
            </a:r>
            <a:r>
              <a:rPr lang="en-US" dirty="0" err="1"/>
              <a:t>убијање</a:t>
            </a:r>
            <a:r>
              <a:rPr lang="en-US" dirty="0"/>
              <a:t> </a:t>
            </a:r>
            <a:r>
              <a:rPr lang="en-US" dirty="0" err="1"/>
              <a:t>или</a:t>
            </a:r>
            <a:r>
              <a:rPr lang="en-US" dirty="0"/>
              <a:t> </a:t>
            </a:r>
            <a:r>
              <a:rPr lang="en-US" dirty="0" err="1"/>
              <a:t>уклањање</a:t>
            </a:r>
            <a:r>
              <a:rPr lang="en-US" dirty="0"/>
              <a:t> </a:t>
            </a:r>
            <a:r>
              <a:rPr lang="en-US" dirty="0" err="1"/>
              <a:t>свих</a:t>
            </a:r>
            <a:r>
              <a:rPr lang="en-US" dirty="0"/>
              <a:t> </a:t>
            </a:r>
            <a:r>
              <a:rPr lang="en-US" dirty="0" err="1"/>
              <a:t>живих</a:t>
            </a:r>
            <a:r>
              <a:rPr lang="en-US" dirty="0"/>
              <a:t> </a:t>
            </a:r>
            <a:r>
              <a:rPr lang="en-US" dirty="0" err="1"/>
              <a:t>микроорганизама</a:t>
            </a:r>
            <a:r>
              <a:rPr lang="en-US" dirty="0"/>
              <a:t> </a:t>
            </a:r>
            <a:r>
              <a:rPr lang="en-US" dirty="0" err="1"/>
              <a:t>из</a:t>
            </a:r>
            <a:r>
              <a:rPr lang="en-US" dirty="0"/>
              <a:t> </a:t>
            </a:r>
            <a:r>
              <a:rPr lang="en-US" dirty="0" err="1"/>
              <a:t>одређеног</a:t>
            </a:r>
            <a:r>
              <a:rPr lang="en-US" dirty="0"/>
              <a:t> </a:t>
            </a:r>
            <a:r>
              <a:rPr lang="en-US" dirty="0" err="1"/>
              <a:t>подручја</a:t>
            </a:r>
            <a:r>
              <a:rPr lang="en-US" dirty="0"/>
              <a:t> </a:t>
            </a:r>
            <a:r>
              <a:rPr lang="en-US" dirty="0" err="1"/>
              <a:t>или</a:t>
            </a:r>
            <a:r>
              <a:rPr lang="en-US" dirty="0"/>
              <a:t> </a:t>
            </a:r>
            <a:r>
              <a:rPr lang="en-US" dirty="0" err="1"/>
              <a:t>са</a:t>
            </a:r>
            <a:r>
              <a:rPr lang="en-US" dirty="0"/>
              <a:t> </a:t>
            </a:r>
            <a:r>
              <a:rPr lang="en-US" dirty="0" err="1"/>
              <a:t>неког</a:t>
            </a:r>
            <a:r>
              <a:rPr lang="en-US" dirty="0"/>
              <a:t> </a:t>
            </a:r>
            <a:r>
              <a:rPr lang="en-US" dirty="0" err="1"/>
              <a:t>предмета</a:t>
            </a:r>
            <a:r>
              <a:rPr lang="en-US" dirty="0"/>
              <a:t>, а </a:t>
            </a:r>
            <a:r>
              <a:rPr lang="en-US" dirty="0" err="1"/>
              <a:t>може</a:t>
            </a:r>
            <a:r>
              <a:rPr lang="en-US" dirty="0"/>
              <a:t> </a:t>
            </a:r>
            <a:r>
              <a:rPr lang="en-US" dirty="0" err="1"/>
              <a:t>да</a:t>
            </a:r>
            <a:r>
              <a:rPr lang="en-US" dirty="0"/>
              <a:t> </a:t>
            </a:r>
            <a:r>
              <a:rPr lang="en-US" dirty="0" err="1"/>
              <a:t>се</a:t>
            </a:r>
            <a:r>
              <a:rPr lang="en-US" dirty="0"/>
              <a:t> </a:t>
            </a:r>
            <a:r>
              <a:rPr lang="en-US" dirty="0" err="1"/>
              <a:t>постигне</a:t>
            </a:r>
            <a:r>
              <a:rPr lang="en-US" dirty="0"/>
              <a:t> </a:t>
            </a:r>
            <a:r>
              <a:rPr lang="en-US" dirty="0" err="1"/>
              <a:t>спаљивањем</a:t>
            </a:r>
            <a:r>
              <a:rPr lang="en-US" dirty="0"/>
              <a:t>, </a:t>
            </a:r>
            <a:r>
              <a:rPr lang="en-US" dirty="0" err="1"/>
              <a:t>излагањем</a:t>
            </a:r>
            <a:r>
              <a:rPr lang="en-US" dirty="0"/>
              <a:t> </a:t>
            </a:r>
            <a:r>
              <a:rPr lang="en-US" dirty="0" err="1"/>
              <a:t>топлоти</a:t>
            </a:r>
            <a:r>
              <a:rPr lang="en-US" dirty="0"/>
              <a:t>, </a:t>
            </a:r>
            <a:r>
              <a:rPr lang="en-US" dirty="0" err="1"/>
              <a:t>одређеним</a:t>
            </a:r>
            <a:r>
              <a:rPr lang="en-US" dirty="0"/>
              <a:t> </a:t>
            </a:r>
            <a:r>
              <a:rPr lang="en-US" dirty="0" err="1"/>
              <a:t>гасовима</a:t>
            </a:r>
            <a:r>
              <a:rPr lang="en-US" dirty="0"/>
              <a:t>, </a:t>
            </a:r>
            <a:r>
              <a:rPr lang="en-US" dirty="0" err="1"/>
              <a:t>јонизујућем</a:t>
            </a:r>
            <a:r>
              <a:rPr lang="en-US" dirty="0"/>
              <a:t> </a:t>
            </a:r>
            <a:r>
              <a:rPr lang="en-US" dirty="0" err="1"/>
              <a:t>зрачењу</a:t>
            </a:r>
            <a:r>
              <a:rPr lang="en-US" dirty="0"/>
              <a:t>, </a:t>
            </a:r>
            <a:r>
              <a:rPr lang="en-US" dirty="0" err="1"/>
              <a:t>течним</a:t>
            </a:r>
            <a:r>
              <a:rPr lang="en-US" dirty="0"/>
              <a:t> </a:t>
            </a:r>
            <a:r>
              <a:rPr lang="en-US" dirty="0" err="1"/>
              <a:t>хемикалијама</a:t>
            </a:r>
            <a:r>
              <a:rPr lang="en-US" dirty="0"/>
              <a:t> и </a:t>
            </a:r>
            <a:r>
              <a:rPr lang="en-US" dirty="0" err="1"/>
              <a:t>филтрацијом</a:t>
            </a:r>
            <a:r>
              <a:rPr lang="en-US" dirty="0"/>
              <a:t>.</a:t>
            </a:r>
          </a:p>
          <a:p>
            <a:endParaRPr lang="sr-Cyrl-RS" b="1" dirty="0"/>
          </a:p>
          <a:p>
            <a:r>
              <a:rPr lang="en-US" b="1" dirty="0" err="1"/>
              <a:t>Пастеризација</a:t>
            </a:r>
            <a:r>
              <a:rPr lang="en-US" dirty="0"/>
              <a:t> </a:t>
            </a:r>
            <a:r>
              <a:rPr lang="en-US" dirty="0" err="1"/>
              <a:t>је</a:t>
            </a:r>
            <a:r>
              <a:rPr lang="en-US" dirty="0"/>
              <a:t> </a:t>
            </a:r>
            <a:r>
              <a:rPr lang="en-US" dirty="0" err="1"/>
              <a:t>коришћење</a:t>
            </a:r>
            <a:r>
              <a:rPr lang="en-US" dirty="0"/>
              <a:t> </a:t>
            </a:r>
            <a:r>
              <a:rPr lang="en-US" dirty="0" err="1"/>
              <a:t>топлоте</a:t>
            </a:r>
            <a:r>
              <a:rPr lang="en-US" dirty="0"/>
              <a:t> </a:t>
            </a:r>
            <a:r>
              <a:rPr lang="en-US" dirty="0" err="1"/>
              <a:t>довољне</a:t>
            </a:r>
            <a:r>
              <a:rPr lang="en-US" dirty="0"/>
              <a:t> </a:t>
            </a:r>
            <a:r>
              <a:rPr lang="en-US" dirty="0" err="1"/>
              <a:t>температуре</a:t>
            </a:r>
            <a:r>
              <a:rPr lang="en-US" dirty="0"/>
              <a:t> (</a:t>
            </a:r>
            <a:r>
              <a:rPr lang="en-US" dirty="0" err="1"/>
              <a:t>али</a:t>
            </a:r>
            <a:r>
              <a:rPr lang="en-US" dirty="0"/>
              <a:t> </a:t>
            </a:r>
            <a:r>
              <a:rPr lang="en-US" dirty="0" err="1"/>
              <a:t>ниже</a:t>
            </a:r>
            <a:r>
              <a:rPr lang="en-US" dirty="0"/>
              <a:t> </a:t>
            </a:r>
            <a:r>
              <a:rPr lang="en-US" dirty="0" err="1"/>
              <a:t>од</a:t>
            </a:r>
            <a:r>
              <a:rPr lang="en-US" dirty="0"/>
              <a:t> </a:t>
            </a:r>
            <a:r>
              <a:rPr lang="en-US" dirty="0" err="1"/>
              <a:t>оних</a:t>
            </a:r>
            <a:r>
              <a:rPr lang="en-US" dirty="0"/>
              <a:t> </a:t>
            </a:r>
            <a:r>
              <a:rPr lang="en-US" dirty="0" err="1"/>
              <a:t>које</a:t>
            </a:r>
            <a:r>
              <a:rPr lang="en-US" dirty="0"/>
              <a:t> </a:t>
            </a:r>
            <a:r>
              <a:rPr lang="en-US" dirty="0" err="1"/>
              <a:t>се</a:t>
            </a:r>
            <a:r>
              <a:rPr lang="en-US" dirty="0"/>
              <a:t> </a:t>
            </a:r>
            <a:r>
              <a:rPr lang="en-US" dirty="0" err="1"/>
              <a:t>користе</a:t>
            </a:r>
            <a:r>
              <a:rPr lang="en-US" dirty="0"/>
              <a:t> </a:t>
            </a:r>
            <a:r>
              <a:rPr lang="en-US" dirty="0" err="1"/>
              <a:t>за</a:t>
            </a:r>
            <a:r>
              <a:rPr lang="en-US" dirty="0"/>
              <a:t> </a:t>
            </a:r>
            <a:r>
              <a:rPr lang="en-US" dirty="0" err="1"/>
              <a:t>стерилизацију</a:t>
            </a:r>
            <a:r>
              <a:rPr lang="en-US" dirty="0"/>
              <a:t>) </a:t>
            </a:r>
            <a:r>
              <a:rPr lang="en-US" dirty="0" err="1"/>
              <a:t>да</a:t>
            </a:r>
            <a:r>
              <a:rPr lang="en-US" dirty="0"/>
              <a:t> </a:t>
            </a:r>
            <a:r>
              <a:rPr lang="en-US" dirty="0" err="1"/>
              <a:t>се</a:t>
            </a:r>
            <a:r>
              <a:rPr lang="en-US" dirty="0"/>
              <a:t> </a:t>
            </a:r>
            <a:r>
              <a:rPr lang="en-US" dirty="0" err="1"/>
              <a:t>инактивирају</a:t>
            </a:r>
            <a:r>
              <a:rPr lang="en-US" dirty="0"/>
              <a:t> </a:t>
            </a:r>
            <a:r>
              <a:rPr lang="en-US" dirty="0" err="1"/>
              <a:t>важни</a:t>
            </a:r>
            <a:r>
              <a:rPr lang="en-US" dirty="0"/>
              <a:t> </a:t>
            </a:r>
            <a:r>
              <a:rPr lang="en-US" dirty="0" err="1"/>
              <a:t>патогени</a:t>
            </a:r>
            <a:r>
              <a:rPr lang="en-US" dirty="0"/>
              <a:t> </a:t>
            </a:r>
            <a:r>
              <a:rPr lang="en-US" dirty="0" err="1"/>
              <a:t>микроорганизми</a:t>
            </a:r>
            <a:r>
              <a:rPr lang="en-US" dirty="0"/>
              <a:t> у </a:t>
            </a:r>
            <a:r>
              <a:rPr lang="en-US" dirty="0" err="1"/>
              <a:t>течностима</a:t>
            </a:r>
            <a:r>
              <a:rPr lang="en-US" dirty="0"/>
              <a:t> </a:t>
            </a:r>
            <a:r>
              <a:rPr lang="en-US" dirty="0" err="1"/>
              <a:t>као</a:t>
            </a:r>
            <a:r>
              <a:rPr lang="en-US" dirty="0"/>
              <a:t> </a:t>
            </a:r>
            <a:r>
              <a:rPr lang="en-US" dirty="0" err="1"/>
              <a:t>што</a:t>
            </a:r>
            <a:r>
              <a:rPr lang="en-US" dirty="0"/>
              <a:t> </a:t>
            </a:r>
            <a:r>
              <a:rPr lang="sr-Cyrl-RS" dirty="0"/>
              <a:t>су</a:t>
            </a:r>
            <a:r>
              <a:rPr lang="en-US" dirty="0"/>
              <a:t> </a:t>
            </a:r>
            <a:r>
              <a:rPr lang="en-US" dirty="0" err="1"/>
              <a:t>вода</a:t>
            </a:r>
            <a:r>
              <a:rPr lang="en-US" dirty="0"/>
              <a:t> </a:t>
            </a:r>
            <a:r>
              <a:rPr lang="en-US" dirty="0" err="1"/>
              <a:t>или</a:t>
            </a:r>
            <a:r>
              <a:rPr lang="en-US" dirty="0"/>
              <a:t> </a:t>
            </a:r>
            <a:r>
              <a:rPr lang="en-US" dirty="0" err="1"/>
              <a:t>млеко</a:t>
            </a:r>
            <a:r>
              <a:rPr lang="en-US" dirty="0"/>
              <a:t>. </a:t>
            </a:r>
            <a:r>
              <a:rPr lang="en-US" dirty="0" err="1"/>
              <a:t>Јасно</a:t>
            </a:r>
            <a:r>
              <a:rPr lang="en-US" dirty="0"/>
              <a:t> </a:t>
            </a:r>
            <a:r>
              <a:rPr lang="en-US" dirty="0" err="1"/>
              <a:t>је</a:t>
            </a:r>
            <a:r>
              <a:rPr lang="en-US" dirty="0"/>
              <a:t> </a:t>
            </a:r>
            <a:r>
              <a:rPr lang="en-US" dirty="0" err="1"/>
              <a:t>да</a:t>
            </a:r>
            <a:r>
              <a:rPr lang="en-US" dirty="0"/>
              <a:t> </a:t>
            </a:r>
            <a:r>
              <a:rPr lang="en-US" dirty="0" err="1"/>
              <a:t>се</a:t>
            </a:r>
            <a:r>
              <a:rPr lang="en-US" dirty="0"/>
              <a:t> </a:t>
            </a:r>
            <a:r>
              <a:rPr lang="en-US" dirty="0" err="1"/>
              <a:t>споре</a:t>
            </a:r>
            <a:r>
              <a:rPr lang="en-US" dirty="0"/>
              <a:t> </a:t>
            </a:r>
            <a:r>
              <a:rPr lang="en-US" dirty="0" err="1"/>
              <a:t>не</a:t>
            </a:r>
            <a:r>
              <a:rPr lang="en-US" dirty="0"/>
              <a:t> </a:t>
            </a:r>
            <a:r>
              <a:rPr lang="en-US" dirty="0" err="1"/>
              <a:t>убијају</a:t>
            </a:r>
            <a:r>
              <a:rPr lang="en-US" dirty="0"/>
              <a:t>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/>
              <a:t>овим</a:t>
            </a:r>
            <a:r>
              <a:rPr lang="en-US" dirty="0"/>
              <a:t> </a:t>
            </a:r>
            <a:r>
              <a:rPr lang="en-US" dirty="0" err="1"/>
              <a:t>температурама</a:t>
            </a:r>
            <a:r>
              <a:rPr lang="en-US" dirty="0"/>
              <a:t>, </a:t>
            </a:r>
            <a:r>
              <a:rPr lang="en-US" dirty="0" err="1"/>
              <a:t>убијају</a:t>
            </a:r>
            <a:r>
              <a:rPr lang="en-US" dirty="0"/>
              <a:t> </a:t>
            </a:r>
            <a:r>
              <a:rPr lang="en-US" dirty="0" err="1"/>
              <a:t>се</a:t>
            </a:r>
            <a:r>
              <a:rPr lang="en-US" dirty="0"/>
              <a:t> </a:t>
            </a:r>
            <a:r>
              <a:rPr lang="en-US" dirty="0" err="1"/>
              <a:t>само</a:t>
            </a:r>
            <a:r>
              <a:rPr lang="en-US" dirty="0"/>
              <a:t> </a:t>
            </a:r>
            <a:r>
              <a:rPr lang="en-US" dirty="0" err="1"/>
              <a:t>вегетативне</a:t>
            </a:r>
            <a:r>
              <a:rPr lang="en-US" dirty="0"/>
              <a:t> </a:t>
            </a:r>
            <a:r>
              <a:rPr lang="en-US" dirty="0" err="1"/>
              <a:t>форме</a:t>
            </a:r>
            <a:r>
              <a:rPr lang="en-US" dirty="0"/>
              <a:t>.</a:t>
            </a:r>
          </a:p>
          <a:p>
            <a:endParaRPr lang="sr-Cyrl-RS" b="1" dirty="0"/>
          </a:p>
          <a:p>
            <a:r>
              <a:rPr lang="en-US" b="1" dirty="0" err="1"/>
              <a:t>Дезинфекција</a:t>
            </a:r>
            <a:r>
              <a:rPr lang="en-US" dirty="0"/>
              <a:t> </a:t>
            </a:r>
            <a:r>
              <a:rPr lang="en-US" dirty="0" err="1"/>
              <a:t>је</a:t>
            </a:r>
            <a:r>
              <a:rPr lang="en-US" dirty="0"/>
              <a:t> </a:t>
            </a:r>
            <a:r>
              <a:rPr lang="en-US" dirty="0" err="1"/>
              <a:t>уништавање</a:t>
            </a:r>
            <a:r>
              <a:rPr lang="en-US" dirty="0"/>
              <a:t> </a:t>
            </a:r>
            <a:r>
              <a:rPr lang="en-US" dirty="0" err="1"/>
              <a:t>патогених</a:t>
            </a:r>
            <a:r>
              <a:rPr lang="en-US" dirty="0"/>
              <a:t> </a:t>
            </a:r>
            <a:r>
              <a:rPr lang="en-US" dirty="0" err="1"/>
              <a:t>микроорганизама</a:t>
            </a:r>
            <a:r>
              <a:rPr lang="en-US" dirty="0"/>
              <a:t> </a:t>
            </a:r>
            <a:r>
              <a:rPr lang="en-US" dirty="0" err="1"/>
              <a:t>процесима</a:t>
            </a:r>
            <a:r>
              <a:rPr lang="en-US" dirty="0"/>
              <a:t> </a:t>
            </a:r>
            <a:r>
              <a:rPr lang="en-US" dirty="0" err="1"/>
              <a:t>који</a:t>
            </a:r>
            <a:r>
              <a:rPr lang="en-US" dirty="0"/>
              <a:t> </a:t>
            </a:r>
            <a:r>
              <a:rPr lang="en-US" dirty="0" err="1"/>
              <a:t>не</a:t>
            </a:r>
            <a:r>
              <a:rPr lang="en-US" dirty="0"/>
              <a:t> </a:t>
            </a:r>
            <a:r>
              <a:rPr lang="en-US" dirty="0" err="1"/>
              <a:t>испуњавају</a:t>
            </a:r>
            <a:r>
              <a:rPr lang="en-US" dirty="0"/>
              <a:t> </a:t>
            </a:r>
            <a:r>
              <a:rPr lang="en-US" dirty="0" err="1"/>
              <a:t>критеријуме</a:t>
            </a:r>
            <a:r>
              <a:rPr lang="en-US" dirty="0"/>
              <a:t> </a:t>
            </a:r>
            <a:r>
              <a:rPr lang="en-US" dirty="0" err="1"/>
              <a:t>стерилизације</a:t>
            </a:r>
            <a:r>
              <a:rPr lang="en-US" dirty="0"/>
              <a:t>. </a:t>
            </a:r>
            <a:endParaRPr lang="sr-Cyrl-RS" dirty="0"/>
          </a:p>
          <a:p>
            <a:pPr lvl="1"/>
            <a:r>
              <a:rPr lang="en-US" dirty="0"/>
              <a:t> </a:t>
            </a:r>
          </a:p>
          <a:p>
            <a:endParaRPr lang="sr-Cyrl-RS" sz="2800" b="1" dirty="0"/>
          </a:p>
          <a:p>
            <a:endParaRPr lang="sr-Cyrl-RS" sz="2000" b="1" dirty="0"/>
          </a:p>
          <a:p>
            <a:endParaRPr lang="sr-Cyrl-RS" sz="2400" b="1" dirty="0"/>
          </a:p>
          <a:p>
            <a:endParaRPr lang="sr-Cyrl-RS" sz="2000" dirty="0"/>
          </a:p>
          <a:p>
            <a:endParaRPr lang="sr-Cyrl-RS" sz="2000" dirty="0"/>
          </a:p>
          <a:p>
            <a:pPr lvl="0"/>
            <a:endParaRPr lang="sr-Cyrl-RS" sz="2000" b="1" dirty="0"/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3200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2000" dirty="0">
              <a:latin typeface="Palatino Linotype" pitchFamily="18" charset="0"/>
            </a:endParaRPr>
          </a:p>
          <a:p>
            <a:endParaRPr lang="en-US" sz="2000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Cyrl-RS" sz="4400" b="1" dirty="0">
                <a:solidFill>
                  <a:schemeClr val="bg1"/>
                </a:solidFill>
                <a:latin typeface="Palatino Linotype" pitchFamily="18" charset="0"/>
                <a:ea typeface="+mj-ea"/>
                <a:cs typeface="+mj-cs"/>
              </a:rPr>
              <a:t>Стерилизација и дезинфекција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9512" y="966207"/>
            <a:ext cx="8784976" cy="110491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2400" b="1" dirty="0"/>
              <a:t>Д</a:t>
            </a:r>
            <a:r>
              <a:rPr lang="en-US" sz="2400" b="1" dirty="0" err="1"/>
              <a:t>ефиниције</a:t>
            </a:r>
            <a:endParaRPr lang="sr-Cyrl-RS" sz="2400" b="1" dirty="0"/>
          </a:p>
          <a:p>
            <a:endParaRPr lang="en-US" sz="2400" b="1" dirty="0"/>
          </a:p>
          <a:p>
            <a:r>
              <a:rPr lang="en-US" b="1" dirty="0" err="1"/>
              <a:t>Антисептици</a:t>
            </a:r>
            <a:r>
              <a:rPr lang="en-US" dirty="0"/>
              <a:t> </a:t>
            </a:r>
            <a:r>
              <a:rPr lang="en-US" dirty="0" err="1"/>
              <a:t>су</a:t>
            </a:r>
            <a:r>
              <a:rPr lang="en-US" dirty="0"/>
              <a:t> </a:t>
            </a:r>
            <a:r>
              <a:rPr lang="en-US" dirty="0" err="1"/>
              <a:t>дезинфицијенси</a:t>
            </a:r>
            <a:r>
              <a:rPr lang="en-US" dirty="0"/>
              <a:t> </a:t>
            </a:r>
            <a:r>
              <a:rPr lang="en-US" dirty="0" err="1"/>
              <a:t>који</a:t>
            </a:r>
            <a:r>
              <a:rPr lang="en-US" dirty="0"/>
              <a:t> </a:t>
            </a:r>
            <a:r>
              <a:rPr lang="en-US" dirty="0" err="1"/>
              <a:t>могу</a:t>
            </a:r>
            <a:r>
              <a:rPr lang="en-US" dirty="0"/>
              <a:t> </a:t>
            </a:r>
            <a:r>
              <a:rPr lang="en-US" dirty="0" err="1"/>
              <a:t>да</a:t>
            </a:r>
            <a:r>
              <a:rPr lang="en-US" dirty="0"/>
              <a:t> </a:t>
            </a:r>
            <a:r>
              <a:rPr lang="en-US" dirty="0" err="1"/>
              <a:t>се</a:t>
            </a:r>
            <a:r>
              <a:rPr lang="en-US" dirty="0"/>
              <a:t> </a:t>
            </a:r>
            <a:r>
              <a:rPr lang="en-US" dirty="0" err="1"/>
              <a:t>користе</a:t>
            </a:r>
            <a:r>
              <a:rPr lang="en-US" dirty="0"/>
              <a:t>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/>
              <a:t>телесним</a:t>
            </a:r>
            <a:r>
              <a:rPr lang="en-US" dirty="0"/>
              <a:t> </a:t>
            </a:r>
            <a:r>
              <a:rPr lang="en-US" dirty="0" err="1"/>
              <a:t>површинама</a:t>
            </a:r>
            <a:r>
              <a:rPr lang="en-US" dirty="0"/>
              <a:t> (</a:t>
            </a:r>
            <a:r>
              <a:rPr lang="en-US" dirty="0" err="1"/>
              <a:t>кожа</a:t>
            </a:r>
            <a:r>
              <a:rPr lang="en-US" dirty="0"/>
              <a:t>, </a:t>
            </a:r>
            <a:r>
              <a:rPr lang="en-US" dirty="0" err="1"/>
              <a:t>орална</a:t>
            </a:r>
            <a:r>
              <a:rPr lang="en-US" dirty="0"/>
              <a:t> </a:t>
            </a:r>
            <a:r>
              <a:rPr lang="en-US" dirty="0" err="1"/>
              <a:t>слузница</a:t>
            </a:r>
            <a:r>
              <a:rPr lang="en-US" dirty="0"/>
              <a:t>…) </a:t>
            </a:r>
            <a:r>
              <a:rPr lang="en-US" dirty="0" err="1"/>
              <a:t>како</a:t>
            </a:r>
            <a:r>
              <a:rPr lang="en-US" dirty="0"/>
              <a:t> </a:t>
            </a:r>
            <a:r>
              <a:rPr lang="en-US" dirty="0" err="1"/>
              <a:t>би</a:t>
            </a:r>
            <a:r>
              <a:rPr lang="en-US" dirty="0"/>
              <a:t> </a:t>
            </a:r>
            <a:r>
              <a:rPr lang="en-US" dirty="0" err="1"/>
              <a:t>се</a:t>
            </a:r>
            <a:r>
              <a:rPr lang="en-US" dirty="0"/>
              <a:t> </a:t>
            </a:r>
            <a:r>
              <a:rPr lang="en-US" dirty="0" err="1"/>
              <a:t>редуковао</a:t>
            </a:r>
            <a:r>
              <a:rPr lang="en-US" dirty="0"/>
              <a:t> </a:t>
            </a:r>
            <a:r>
              <a:rPr lang="en-US" dirty="0" err="1"/>
              <a:t>број</a:t>
            </a:r>
            <a:r>
              <a:rPr lang="en-US" dirty="0"/>
              <a:t> </a:t>
            </a:r>
            <a:r>
              <a:rPr lang="en-US" dirty="0" err="1"/>
              <a:t>микроорганизама</a:t>
            </a:r>
            <a:r>
              <a:rPr lang="en-US" dirty="0"/>
              <a:t> </a:t>
            </a:r>
            <a:r>
              <a:rPr lang="en-US" dirty="0" err="1"/>
              <a:t>чланова</a:t>
            </a:r>
            <a:r>
              <a:rPr lang="en-US" dirty="0"/>
              <a:t> </a:t>
            </a:r>
            <a:r>
              <a:rPr lang="en-US" dirty="0" err="1"/>
              <a:t>нормалне</a:t>
            </a:r>
            <a:r>
              <a:rPr lang="en-US" dirty="0"/>
              <a:t> </a:t>
            </a:r>
            <a:r>
              <a:rPr lang="en-US" dirty="0" err="1"/>
              <a:t>микрофлоре</a:t>
            </a:r>
            <a:r>
              <a:rPr lang="en-US" dirty="0"/>
              <a:t>, </a:t>
            </a:r>
            <a:r>
              <a:rPr lang="en-US" dirty="0" err="1"/>
              <a:t>као</a:t>
            </a:r>
            <a:r>
              <a:rPr lang="en-US" dirty="0"/>
              <a:t> и </a:t>
            </a:r>
            <a:r>
              <a:rPr lang="en-US" dirty="0" err="1"/>
              <a:t>патогених</a:t>
            </a:r>
            <a:r>
              <a:rPr lang="en-US" dirty="0"/>
              <a:t> </a:t>
            </a:r>
            <a:r>
              <a:rPr lang="en-US" dirty="0" err="1"/>
              <a:t>микроорганизама</a:t>
            </a:r>
            <a:r>
              <a:rPr lang="en-US" dirty="0"/>
              <a:t> </a:t>
            </a:r>
            <a:r>
              <a:rPr lang="en-US" dirty="0" err="1"/>
              <a:t>који</a:t>
            </a:r>
            <a:r>
              <a:rPr lang="en-US" dirty="0"/>
              <a:t> </a:t>
            </a:r>
            <a:r>
              <a:rPr lang="en-US" dirty="0" err="1"/>
              <a:t>су</a:t>
            </a:r>
            <a:r>
              <a:rPr lang="en-US" dirty="0"/>
              <a:t> </a:t>
            </a:r>
            <a:r>
              <a:rPr lang="en-US" dirty="0" err="1"/>
              <a:t>населили</a:t>
            </a:r>
            <a:r>
              <a:rPr lang="en-US" dirty="0"/>
              <a:t> </a:t>
            </a:r>
            <a:r>
              <a:rPr lang="en-US" dirty="0" err="1"/>
              <a:t>те</a:t>
            </a:r>
            <a:r>
              <a:rPr lang="en-US" dirty="0"/>
              <a:t> </a:t>
            </a:r>
            <a:r>
              <a:rPr lang="en-US" dirty="0" err="1"/>
              <a:t>површине</a:t>
            </a:r>
            <a:r>
              <a:rPr lang="en-US" dirty="0"/>
              <a:t>. </a:t>
            </a:r>
            <a:endParaRPr lang="sr-Cyrl-RS" dirty="0"/>
          </a:p>
          <a:p>
            <a:endParaRPr lang="sr-Cyrl-RS" b="1" dirty="0"/>
          </a:p>
          <a:p>
            <a:r>
              <a:rPr lang="sr-Cyrl-RS" b="1" dirty="0"/>
              <a:t>Д</a:t>
            </a:r>
            <a:r>
              <a:rPr lang="en-US" b="1" dirty="0" err="1"/>
              <a:t>езинфицијенси</a:t>
            </a:r>
            <a:r>
              <a:rPr lang="en-US" dirty="0"/>
              <a:t> </a:t>
            </a:r>
            <a:r>
              <a:rPr lang="en-US" dirty="0" err="1"/>
              <a:t>се</a:t>
            </a:r>
            <a:r>
              <a:rPr lang="en-US" dirty="0"/>
              <a:t> </a:t>
            </a:r>
            <a:r>
              <a:rPr lang="en-US" dirty="0" err="1"/>
              <a:t>користе</a:t>
            </a:r>
            <a:r>
              <a:rPr lang="en-US" dirty="0"/>
              <a:t> </a:t>
            </a:r>
            <a:r>
              <a:rPr lang="en-US" dirty="0" err="1"/>
              <a:t>за</a:t>
            </a:r>
            <a:r>
              <a:rPr lang="en-US" dirty="0"/>
              <a:t> </a:t>
            </a:r>
            <a:r>
              <a:rPr lang="en-US" dirty="0" err="1"/>
              <a:t>уклањање</a:t>
            </a:r>
            <a:r>
              <a:rPr lang="en-US" dirty="0"/>
              <a:t> </a:t>
            </a:r>
            <a:r>
              <a:rPr lang="en-US" dirty="0" err="1"/>
              <a:t>микроорганизама</a:t>
            </a:r>
            <a:r>
              <a:rPr lang="en-US" dirty="0"/>
              <a:t> </a:t>
            </a:r>
            <a:r>
              <a:rPr lang="en-US" dirty="0" err="1"/>
              <a:t>са</a:t>
            </a:r>
            <a:r>
              <a:rPr lang="en-US" dirty="0"/>
              <a:t> </a:t>
            </a:r>
            <a:r>
              <a:rPr lang="en-US" dirty="0" err="1"/>
              <a:t>неживих</a:t>
            </a:r>
            <a:r>
              <a:rPr lang="en-US" dirty="0"/>
              <a:t> </a:t>
            </a:r>
            <a:r>
              <a:rPr lang="en-US" dirty="0" err="1"/>
              <a:t>предмета</a:t>
            </a:r>
            <a:r>
              <a:rPr lang="en-US" dirty="0"/>
              <a:t>, </a:t>
            </a:r>
            <a:r>
              <a:rPr lang="en-US" dirty="0" err="1"/>
              <a:t>али</a:t>
            </a:r>
            <a:r>
              <a:rPr lang="en-US" dirty="0"/>
              <a:t> </a:t>
            </a:r>
            <a:r>
              <a:rPr lang="en-US" dirty="0" err="1"/>
              <a:t>слабије</a:t>
            </a:r>
            <a:r>
              <a:rPr lang="en-US" dirty="0"/>
              <a:t>  </a:t>
            </a:r>
            <a:r>
              <a:rPr lang="en-US" dirty="0" err="1"/>
              <a:t>убијају</a:t>
            </a:r>
            <a:r>
              <a:rPr lang="en-US" dirty="0"/>
              <a:t> </a:t>
            </a:r>
            <a:r>
              <a:rPr lang="en-US" dirty="0" err="1"/>
              <a:t>вегетативне</a:t>
            </a:r>
            <a:r>
              <a:rPr lang="en-US" dirty="0"/>
              <a:t> </a:t>
            </a:r>
            <a:r>
              <a:rPr lang="en-US" dirty="0" err="1"/>
              <a:t>микроорганизаме</a:t>
            </a:r>
            <a:r>
              <a:rPr lang="en-US" dirty="0"/>
              <a:t>. </a:t>
            </a:r>
          </a:p>
          <a:p>
            <a:endParaRPr lang="sr-Cyrl-RS" b="1" dirty="0"/>
          </a:p>
          <a:p>
            <a:r>
              <a:rPr lang="en-US" b="1" dirty="0" err="1"/>
              <a:t>Асепса</a:t>
            </a:r>
            <a:r>
              <a:rPr lang="en-US" dirty="0"/>
              <a:t> </a:t>
            </a:r>
            <a:r>
              <a:rPr lang="en-US" dirty="0" err="1"/>
              <a:t>описује</a:t>
            </a:r>
            <a:r>
              <a:rPr lang="en-US" dirty="0"/>
              <a:t> </a:t>
            </a:r>
            <a:r>
              <a:rPr lang="en-US" dirty="0" err="1"/>
              <a:t>поступак</a:t>
            </a:r>
            <a:r>
              <a:rPr lang="en-US" dirty="0"/>
              <a:t> </a:t>
            </a:r>
            <a:r>
              <a:rPr lang="en-US" dirty="0" err="1"/>
              <a:t>којим</a:t>
            </a:r>
            <a:r>
              <a:rPr lang="en-US" dirty="0"/>
              <a:t> </a:t>
            </a:r>
            <a:r>
              <a:rPr lang="en-US" dirty="0" err="1"/>
              <a:t>се</a:t>
            </a:r>
            <a:r>
              <a:rPr lang="en-US" dirty="0"/>
              <a:t> </a:t>
            </a:r>
            <a:r>
              <a:rPr lang="en-US" dirty="0" err="1"/>
              <a:t>онемогућава</a:t>
            </a:r>
            <a:r>
              <a:rPr lang="en-US" dirty="0"/>
              <a:t> </a:t>
            </a:r>
            <a:r>
              <a:rPr lang="en-US" dirty="0" err="1"/>
              <a:t>приступ</a:t>
            </a:r>
            <a:r>
              <a:rPr lang="en-US" dirty="0"/>
              <a:t> </a:t>
            </a:r>
            <a:r>
              <a:rPr lang="en-US" dirty="0" err="1"/>
              <a:t>микроорганизама</a:t>
            </a:r>
            <a:r>
              <a:rPr lang="en-US" dirty="0"/>
              <a:t> у </a:t>
            </a:r>
            <a:r>
              <a:rPr lang="en-US" dirty="0" err="1"/>
              <a:t>одређено</a:t>
            </a:r>
            <a:r>
              <a:rPr lang="en-US" dirty="0"/>
              <a:t>, </a:t>
            </a:r>
            <a:r>
              <a:rPr lang="en-US" dirty="0" err="1"/>
              <a:t>заштићено</a:t>
            </a:r>
            <a:r>
              <a:rPr lang="en-US" dirty="0"/>
              <a:t> </a:t>
            </a:r>
            <a:r>
              <a:rPr lang="en-US" dirty="0" err="1"/>
              <a:t>подручје</a:t>
            </a:r>
            <a:r>
              <a:rPr lang="sr-Cyrl-RS" dirty="0"/>
              <a:t>,</a:t>
            </a:r>
            <a:r>
              <a:rPr lang="en-US" dirty="0"/>
              <a:t> </a:t>
            </a:r>
            <a:r>
              <a:rPr lang="en-US" dirty="0" err="1"/>
              <a:t>примењује</a:t>
            </a:r>
            <a:r>
              <a:rPr lang="en-US" dirty="0"/>
              <a:t> </a:t>
            </a:r>
            <a:r>
              <a:rPr lang="sr-Cyrl-RS" dirty="0"/>
              <a:t>се </a:t>
            </a:r>
            <a:r>
              <a:rPr lang="en-US" dirty="0"/>
              <a:t>у </a:t>
            </a:r>
            <a:r>
              <a:rPr lang="en-US" dirty="0" err="1"/>
              <a:t>многим</a:t>
            </a:r>
            <a:r>
              <a:rPr lang="en-US" dirty="0"/>
              <a:t> </a:t>
            </a:r>
            <a:r>
              <a:rPr lang="en-US" dirty="0" err="1"/>
              <a:t>процедурама</a:t>
            </a:r>
            <a:r>
              <a:rPr lang="en-US" dirty="0"/>
              <a:t> у </a:t>
            </a:r>
            <a:r>
              <a:rPr lang="en-US" dirty="0" err="1"/>
              <a:t>оперативним</a:t>
            </a:r>
            <a:r>
              <a:rPr lang="en-US" dirty="0"/>
              <a:t> </a:t>
            </a:r>
            <a:r>
              <a:rPr lang="en-US" dirty="0" err="1"/>
              <a:t>салама</a:t>
            </a:r>
            <a:r>
              <a:rPr lang="en-US" dirty="0"/>
              <a:t>, у </a:t>
            </a:r>
            <a:r>
              <a:rPr lang="en-US" dirty="0" err="1"/>
              <a:t>процесима</a:t>
            </a:r>
            <a:r>
              <a:rPr lang="en-US" dirty="0"/>
              <a:t> </a:t>
            </a:r>
            <a:r>
              <a:rPr lang="en-US" dirty="0" err="1"/>
              <a:t>припремања</a:t>
            </a:r>
            <a:r>
              <a:rPr lang="en-US" dirty="0"/>
              <a:t> </a:t>
            </a:r>
            <a:r>
              <a:rPr lang="en-US" dirty="0" err="1"/>
              <a:t>разних</a:t>
            </a:r>
            <a:r>
              <a:rPr lang="en-US" dirty="0"/>
              <a:t> </a:t>
            </a:r>
            <a:r>
              <a:rPr lang="en-US" dirty="0" err="1"/>
              <a:t>лекова</a:t>
            </a:r>
            <a:r>
              <a:rPr lang="en-US" dirty="0"/>
              <a:t> </a:t>
            </a:r>
            <a:r>
              <a:rPr lang="en-US" dirty="0" err="1"/>
              <a:t>као</a:t>
            </a:r>
            <a:r>
              <a:rPr lang="en-US" dirty="0"/>
              <a:t> и у </a:t>
            </a:r>
            <a:r>
              <a:rPr lang="en-US" dirty="0" err="1"/>
              <a:t>техничким</a:t>
            </a:r>
            <a:r>
              <a:rPr lang="en-US" dirty="0"/>
              <a:t> </a:t>
            </a:r>
            <a:r>
              <a:rPr lang="en-US" dirty="0" err="1"/>
              <a:t>манипулацијама</a:t>
            </a:r>
            <a:r>
              <a:rPr lang="en-US" dirty="0"/>
              <a:t> у </a:t>
            </a:r>
            <a:r>
              <a:rPr lang="en-US" dirty="0" err="1"/>
              <a:t>микробиолошким</a:t>
            </a:r>
            <a:r>
              <a:rPr lang="en-US" dirty="0"/>
              <a:t> </a:t>
            </a:r>
            <a:r>
              <a:rPr lang="en-US" dirty="0" err="1"/>
              <a:t>лабораторијама</a:t>
            </a:r>
            <a:r>
              <a:rPr lang="en-US" dirty="0"/>
              <a:t>. </a:t>
            </a:r>
            <a:r>
              <a:rPr lang="en-US" dirty="0" err="1"/>
              <a:t>Асепса</a:t>
            </a:r>
            <a:r>
              <a:rPr lang="en-US" dirty="0"/>
              <a:t> </a:t>
            </a:r>
            <a:r>
              <a:rPr lang="en-US" dirty="0" err="1"/>
              <a:t>се</a:t>
            </a:r>
            <a:r>
              <a:rPr lang="en-US" dirty="0"/>
              <a:t> </a:t>
            </a:r>
            <a:r>
              <a:rPr lang="en-US" dirty="0" err="1"/>
              <a:t>постиже</a:t>
            </a:r>
            <a:r>
              <a:rPr lang="en-US" dirty="0"/>
              <a:t> </a:t>
            </a:r>
            <a:r>
              <a:rPr lang="en-US" dirty="0" err="1"/>
              <a:t>стерилизацијом</a:t>
            </a:r>
            <a:r>
              <a:rPr lang="en-US" dirty="0"/>
              <a:t> </a:t>
            </a:r>
            <a:r>
              <a:rPr lang="en-US" dirty="0" err="1"/>
              <a:t>материјала</a:t>
            </a:r>
            <a:r>
              <a:rPr lang="en-US" dirty="0"/>
              <a:t> и </a:t>
            </a:r>
            <a:r>
              <a:rPr lang="en-US" dirty="0" err="1"/>
              <a:t>опреме</a:t>
            </a:r>
            <a:r>
              <a:rPr lang="en-US" dirty="0"/>
              <a:t> </a:t>
            </a:r>
            <a:r>
              <a:rPr lang="en-US" dirty="0" err="1"/>
              <a:t>која</a:t>
            </a:r>
            <a:r>
              <a:rPr lang="en-US" dirty="0"/>
              <a:t> </a:t>
            </a:r>
            <a:r>
              <a:rPr lang="en-US" dirty="0" err="1"/>
              <a:t>се</a:t>
            </a:r>
            <a:r>
              <a:rPr lang="en-US" dirty="0"/>
              <a:t> </a:t>
            </a:r>
            <a:r>
              <a:rPr lang="en-US" dirty="0" err="1"/>
              <a:t>користи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 </a:t>
            </a:r>
          </a:p>
          <a:p>
            <a:endParaRPr lang="sr-Cyrl-RS" sz="2800" b="1" dirty="0"/>
          </a:p>
          <a:p>
            <a:endParaRPr lang="sr-Cyrl-RS" sz="2000" b="1" dirty="0"/>
          </a:p>
          <a:p>
            <a:endParaRPr lang="sr-Cyrl-RS" sz="2400" b="1" dirty="0"/>
          </a:p>
          <a:p>
            <a:endParaRPr lang="sr-Cyrl-RS" sz="2000" dirty="0"/>
          </a:p>
          <a:p>
            <a:endParaRPr lang="sr-Cyrl-RS" sz="2000" dirty="0"/>
          </a:p>
          <a:p>
            <a:pPr lvl="0"/>
            <a:endParaRPr lang="sr-Cyrl-RS" sz="2000" b="1" dirty="0"/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3200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2000" dirty="0">
              <a:latin typeface="Palatino Linotype" pitchFamily="18" charset="0"/>
            </a:endParaRPr>
          </a:p>
          <a:p>
            <a:endParaRPr lang="en-US" sz="2000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Cyrl-RS" sz="4400" b="1" dirty="0">
                <a:solidFill>
                  <a:schemeClr val="bg1"/>
                </a:solidFill>
                <a:latin typeface="Palatino Linotype" pitchFamily="18" charset="0"/>
                <a:ea typeface="+mj-ea"/>
                <a:cs typeface="+mj-cs"/>
              </a:rPr>
              <a:t>Стерилизација и дезинфекција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9512" y="966207"/>
            <a:ext cx="8784976" cy="1172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2400" b="1" dirty="0"/>
              <a:t>Стерилизација</a:t>
            </a:r>
          </a:p>
          <a:p>
            <a:endParaRPr lang="en-US" sz="2000" b="1" dirty="0"/>
          </a:p>
          <a:p>
            <a:pPr>
              <a:buFont typeface="Wingdings" pitchFamily="2" charset="2"/>
              <a:buChar char="§"/>
            </a:pPr>
            <a:r>
              <a:rPr lang="en-US" sz="2000" b="1" dirty="0" err="1"/>
              <a:t>Топлота</a:t>
            </a:r>
            <a:endParaRPr lang="sr-Cyrl-RS" sz="2000" b="1" dirty="0"/>
          </a:p>
          <a:p>
            <a:pPr>
              <a:buFont typeface="Wingdings" pitchFamily="2" charset="2"/>
              <a:buChar char="§"/>
            </a:pPr>
            <a:endParaRPr lang="sr-Cyrl-RS" sz="2000" b="1" dirty="0"/>
          </a:p>
          <a:p>
            <a:pPr lvl="1"/>
            <a:r>
              <a:rPr lang="sr-Cyrl-RS" sz="2000" b="1" dirty="0">
                <a:solidFill>
                  <a:srgbClr val="C00000"/>
                </a:solidFill>
              </a:rPr>
              <a:t>Отворени пламен: </a:t>
            </a:r>
            <a:r>
              <a:rPr lang="sr-Cyrl-RS" sz="2000" dirty="0"/>
              <a:t>за стерилизацију инструмената у микробиолошким лабораторијама или за хитну стерилизацију ножа или игле.</a:t>
            </a:r>
            <a:r>
              <a:rPr lang="en-US" sz="2000" dirty="0"/>
              <a:t>  </a:t>
            </a:r>
            <a:endParaRPr lang="sr-Cyrl-RS" sz="2000" dirty="0"/>
          </a:p>
          <a:p>
            <a:pPr lvl="1"/>
            <a:r>
              <a:rPr lang="sr-Cyrl-RS" sz="2000" b="1" dirty="0">
                <a:solidFill>
                  <a:srgbClr val="C00000"/>
                </a:solidFill>
              </a:rPr>
              <a:t>Спаљивање:</a:t>
            </a:r>
            <a:r>
              <a:rPr lang="sr-Cyrl-RS" sz="2000" dirty="0"/>
              <a:t> брза стерилизација материјала који се одлаже.</a:t>
            </a:r>
          </a:p>
          <a:p>
            <a:pPr lvl="1"/>
            <a:r>
              <a:rPr lang="sr-Cyrl-RS" sz="2000" b="1" dirty="0">
                <a:solidFill>
                  <a:srgbClr val="C00000"/>
                </a:solidFill>
              </a:rPr>
              <a:t>Сува топлота: </a:t>
            </a:r>
            <a:r>
              <a:rPr lang="en-US" sz="2000" dirty="0"/>
              <a:t>160</a:t>
            </a:r>
            <a:r>
              <a:rPr lang="en-US" sz="2000" baseline="30000" dirty="0"/>
              <a:t>о</a:t>
            </a:r>
            <a:r>
              <a:rPr lang="en-US" sz="2000" dirty="0"/>
              <a:t>С у </a:t>
            </a:r>
            <a:r>
              <a:rPr lang="en-US" sz="2000" dirty="0" err="1"/>
              <a:t>трајању</a:t>
            </a:r>
            <a:r>
              <a:rPr lang="en-US" sz="2000" dirty="0"/>
              <a:t> </a:t>
            </a:r>
            <a:r>
              <a:rPr lang="en-US" sz="2000" dirty="0" err="1"/>
              <a:t>од</a:t>
            </a:r>
            <a:r>
              <a:rPr lang="en-US" sz="2000" dirty="0"/>
              <a:t> 2 </a:t>
            </a:r>
            <a:r>
              <a:rPr lang="en-US" sz="2000" dirty="0" err="1"/>
              <a:t>сата</a:t>
            </a:r>
            <a:r>
              <a:rPr lang="en-US" sz="2000" dirty="0"/>
              <a:t> </a:t>
            </a:r>
            <a:r>
              <a:rPr lang="sr-Cyrl-RS" sz="2000" dirty="0"/>
              <a:t>(у</a:t>
            </a:r>
            <a:r>
              <a:rPr lang="en-US" sz="2000" dirty="0" err="1"/>
              <a:t>гљенисање</a:t>
            </a:r>
            <a:r>
              <a:rPr lang="en-US" sz="2000" dirty="0"/>
              <a:t> </a:t>
            </a:r>
            <a:r>
              <a:rPr lang="en-US" sz="2000" dirty="0" err="1"/>
              <a:t>органских</a:t>
            </a:r>
            <a:r>
              <a:rPr lang="en-US" sz="2000" dirty="0"/>
              <a:t> </a:t>
            </a:r>
            <a:r>
              <a:rPr lang="en-US" sz="2000" dirty="0" err="1"/>
              <a:t>материја</a:t>
            </a:r>
            <a:r>
              <a:rPr lang="en-US" sz="2000" dirty="0"/>
              <a:t> и </a:t>
            </a:r>
            <a:r>
              <a:rPr lang="en-US" sz="2000" dirty="0" err="1"/>
              <a:t>деструкција</a:t>
            </a:r>
            <a:r>
              <a:rPr lang="en-US" sz="2000" dirty="0"/>
              <a:t> </a:t>
            </a:r>
            <a:r>
              <a:rPr lang="en-US" sz="2000" dirty="0" err="1"/>
              <a:t>микроорганизама</a:t>
            </a:r>
            <a:r>
              <a:rPr lang="en-US" sz="2000" dirty="0"/>
              <a:t> </a:t>
            </a:r>
            <a:r>
              <a:rPr lang="en-US" sz="2000" dirty="0" err="1"/>
              <a:t>укључујући</a:t>
            </a:r>
            <a:r>
              <a:rPr lang="en-US" sz="2000" dirty="0"/>
              <a:t> и </a:t>
            </a:r>
            <a:r>
              <a:rPr lang="en-US" sz="2000" dirty="0" err="1"/>
              <a:t>споре</a:t>
            </a:r>
            <a:r>
              <a:rPr lang="sr-Cyrl-RS" sz="2000" dirty="0"/>
              <a:t>) се користи за стакло и метал.</a:t>
            </a:r>
          </a:p>
          <a:p>
            <a:pPr lvl="1"/>
            <a:r>
              <a:rPr lang="en-US" sz="2000" b="1" dirty="0" err="1">
                <a:solidFill>
                  <a:srgbClr val="C00000"/>
                </a:solidFill>
              </a:rPr>
              <a:t>Влажна</a:t>
            </a:r>
            <a:r>
              <a:rPr lang="en-US" sz="2000" b="1" dirty="0">
                <a:solidFill>
                  <a:srgbClr val="C00000"/>
                </a:solidFill>
              </a:rPr>
              <a:t> </a:t>
            </a:r>
            <a:r>
              <a:rPr lang="en-US" sz="2000" b="1" dirty="0" err="1">
                <a:solidFill>
                  <a:srgbClr val="C00000"/>
                </a:solidFill>
              </a:rPr>
              <a:t>топлота</a:t>
            </a:r>
            <a:r>
              <a:rPr lang="sr-Cyrl-RS" sz="2000" b="1" dirty="0">
                <a:solidFill>
                  <a:srgbClr val="C00000"/>
                </a:solidFill>
              </a:rPr>
              <a:t>:</a:t>
            </a:r>
            <a:r>
              <a:rPr lang="en-US" sz="2000" b="1" dirty="0">
                <a:solidFill>
                  <a:srgbClr val="C00000"/>
                </a:solidFill>
              </a:rPr>
              <a:t> </a:t>
            </a:r>
            <a:r>
              <a:rPr lang="sr-Cyrl-RS" sz="2000" dirty="0"/>
              <a:t>(</a:t>
            </a:r>
            <a:r>
              <a:rPr lang="en-US" sz="2000" dirty="0" err="1"/>
              <a:t>много</a:t>
            </a:r>
            <a:r>
              <a:rPr lang="en-US" sz="2000" dirty="0"/>
              <a:t> </a:t>
            </a:r>
            <a:r>
              <a:rPr lang="en-US" sz="2000" dirty="0" err="1"/>
              <a:t>бржи</a:t>
            </a:r>
            <a:r>
              <a:rPr lang="en-US" sz="2000" dirty="0"/>
              <a:t> и </a:t>
            </a:r>
            <a:r>
              <a:rPr lang="en-US" sz="2000" dirty="0" err="1"/>
              <a:t>ефикаснији</a:t>
            </a:r>
            <a:r>
              <a:rPr lang="en-US" sz="2000" dirty="0"/>
              <a:t> </a:t>
            </a:r>
            <a:r>
              <a:rPr lang="en-US" sz="2000" dirty="0" err="1"/>
              <a:t>метод</a:t>
            </a:r>
            <a:r>
              <a:rPr lang="en-US" sz="2000" dirty="0"/>
              <a:t> </a:t>
            </a:r>
            <a:r>
              <a:rPr lang="en-US" sz="2000" dirty="0" err="1"/>
              <a:t>стерилизације</a:t>
            </a:r>
            <a:r>
              <a:rPr lang="en-US" sz="2000" dirty="0"/>
              <a:t> </a:t>
            </a:r>
            <a:r>
              <a:rPr lang="en-US" sz="2000" dirty="0" err="1"/>
              <a:t>него</a:t>
            </a:r>
            <a:r>
              <a:rPr lang="en-US" sz="2000" dirty="0"/>
              <a:t> </a:t>
            </a:r>
            <a:r>
              <a:rPr lang="en-US" sz="2000" dirty="0" err="1"/>
              <a:t>сува</a:t>
            </a:r>
            <a:r>
              <a:rPr lang="en-US" sz="2000" dirty="0"/>
              <a:t> </a:t>
            </a:r>
            <a:r>
              <a:rPr lang="en-US" sz="2000" dirty="0" err="1"/>
              <a:t>топлота</a:t>
            </a:r>
            <a:r>
              <a:rPr lang="en-US" sz="2000" dirty="0"/>
              <a:t> </a:t>
            </a:r>
            <a:r>
              <a:rPr lang="en-US" sz="2000" dirty="0" err="1"/>
              <a:t>јер</a:t>
            </a:r>
            <a:r>
              <a:rPr lang="en-US" sz="2000" dirty="0"/>
              <a:t> </a:t>
            </a:r>
            <a:r>
              <a:rPr lang="en-US" sz="2000" dirty="0" err="1"/>
              <a:t>реактивни</a:t>
            </a:r>
            <a:r>
              <a:rPr lang="en-US" sz="2000" dirty="0"/>
              <a:t> </a:t>
            </a:r>
            <a:r>
              <a:rPr lang="en-US" sz="2000" dirty="0" err="1"/>
              <a:t>молекули</a:t>
            </a:r>
            <a:r>
              <a:rPr lang="en-US" sz="2000" dirty="0"/>
              <a:t> </a:t>
            </a:r>
            <a:r>
              <a:rPr lang="en-US" sz="2000" dirty="0" err="1"/>
              <a:t>воде</a:t>
            </a:r>
            <a:r>
              <a:rPr lang="en-US" sz="2000" dirty="0"/>
              <a:t>, </a:t>
            </a:r>
            <a:r>
              <a:rPr lang="en-US" sz="2000" dirty="0" err="1"/>
              <a:t>на</a:t>
            </a:r>
            <a:r>
              <a:rPr lang="en-US" sz="2000" dirty="0"/>
              <a:t> </a:t>
            </a:r>
            <a:r>
              <a:rPr lang="en-US" sz="2000" dirty="0" err="1"/>
              <a:t>релативно</a:t>
            </a:r>
            <a:r>
              <a:rPr lang="en-US" sz="2000" dirty="0"/>
              <a:t> </a:t>
            </a:r>
            <a:r>
              <a:rPr lang="en-US" sz="2000" dirty="0" err="1"/>
              <a:t>нижим</a:t>
            </a:r>
            <a:r>
              <a:rPr lang="en-US" sz="2000" dirty="0"/>
              <a:t> </a:t>
            </a:r>
            <a:r>
              <a:rPr lang="en-US" sz="2000" dirty="0" err="1"/>
              <a:t>температурама</a:t>
            </a:r>
            <a:r>
              <a:rPr lang="en-US" sz="2000" dirty="0"/>
              <a:t>, </a:t>
            </a:r>
            <a:r>
              <a:rPr lang="en-US" sz="2000" dirty="0" err="1"/>
              <a:t>иреверзибилно</a:t>
            </a:r>
            <a:r>
              <a:rPr lang="en-US" sz="2000" dirty="0"/>
              <a:t> </a:t>
            </a:r>
            <a:r>
              <a:rPr lang="en-US" sz="2000" dirty="0" err="1"/>
              <a:t>денатуришу</a:t>
            </a:r>
            <a:r>
              <a:rPr lang="en-US" sz="2000" dirty="0"/>
              <a:t> </a:t>
            </a:r>
            <a:r>
              <a:rPr lang="en-US" sz="2000" dirty="0" err="1"/>
              <a:t>протеине</a:t>
            </a:r>
            <a:r>
              <a:rPr lang="en-US" sz="2000" dirty="0"/>
              <a:t> </a:t>
            </a:r>
            <a:r>
              <a:rPr lang="en-US" sz="2000" dirty="0" err="1"/>
              <a:t>цепањем</a:t>
            </a:r>
            <a:r>
              <a:rPr lang="en-US" sz="2000" dirty="0"/>
              <a:t> </a:t>
            </a:r>
            <a:r>
              <a:rPr lang="en-US" sz="2000" dirty="0" err="1"/>
              <a:t>водоничних</a:t>
            </a:r>
            <a:r>
              <a:rPr lang="en-US" sz="2000" dirty="0"/>
              <a:t> </a:t>
            </a:r>
            <a:r>
              <a:rPr lang="en-US" sz="2000" dirty="0" err="1"/>
              <a:t>веза</a:t>
            </a:r>
            <a:r>
              <a:rPr lang="en-US" sz="2000" dirty="0"/>
              <a:t> </a:t>
            </a:r>
            <a:r>
              <a:rPr lang="en-US" sz="2000" dirty="0" err="1"/>
              <a:t>између</a:t>
            </a:r>
            <a:r>
              <a:rPr lang="en-US" sz="2000" dirty="0"/>
              <a:t> </a:t>
            </a:r>
            <a:r>
              <a:rPr lang="en-US" sz="2000" dirty="0" err="1"/>
              <a:t>пептидних</a:t>
            </a:r>
            <a:r>
              <a:rPr lang="en-US" sz="2000" dirty="0"/>
              <a:t> </a:t>
            </a:r>
            <a:r>
              <a:rPr lang="en-US" sz="2000" dirty="0" err="1"/>
              <a:t>група</a:t>
            </a:r>
            <a:r>
              <a:rPr lang="sr-Cyrl-RS" sz="2000" dirty="0"/>
              <a:t>) у ау</a:t>
            </a:r>
            <a:r>
              <a:rPr lang="en-US" sz="2000" dirty="0" err="1"/>
              <a:t>токлав</a:t>
            </a:r>
            <a:r>
              <a:rPr lang="sr-Cyrl-RS" sz="2000" dirty="0"/>
              <a:t>у </a:t>
            </a:r>
            <a:r>
              <a:rPr lang="en-US" sz="2000" dirty="0" err="1"/>
              <a:t>на</a:t>
            </a:r>
            <a:r>
              <a:rPr lang="en-US" sz="2000" dirty="0"/>
              <a:t> 121</a:t>
            </a:r>
            <a:r>
              <a:rPr lang="en-US" sz="2000" baseline="30000" dirty="0"/>
              <a:t>о</a:t>
            </a:r>
            <a:r>
              <a:rPr lang="en-US" sz="2000" dirty="0"/>
              <a:t>С</a:t>
            </a:r>
            <a:r>
              <a:rPr lang="sr-Cyrl-RS" sz="2000" dirty="0"/>
              <a:t> 1</a:t>
            </a:r>
            <a:r>
              <a:rPr lang="en-US" sz="2000" dirty="0"/>
              <a:t>0 </a:t>
            </a:r>
            <a:r>
              <a:rPr lang="en-US" sz="2000" dirty="0" err="1"/>
              <a:t>до</a:t>
            </a:r>
            <a:r>
              <a:rPr lang="en-US" sz="2000" dirty="0"/>
              <a:t> 15 </a:t>
            </a:r>
            <a:r>
              <a:rPr lang="en-US" sz="2000" dirty="0" err="1"/>
              <a:t>минута</a:t>
            </a:r>
            <a:r>
              <a:rPr lang="en-US" sz="2000" dirty="0"/>
              <a:t> </a:t>
            </a:r>
            <a:r>
              <a:rPr lang="sr-Cyrl-RS" sz="2000" dirty="0"/>
              <a:t>у зависности од материјала који се стерилише</a:t>
            </a:r>
            <a:r>
              <a:rPr lang="en-US" sz="2000" dirty="0"/>
              <a:t>.</a:t>
            </a:r>
          </a:p>
          <a:p>
            <a:endParaRPr lang="sr-Cyrl-RS" sz="2800" b="1" dirty="0"/>
          </a:p>
          <a:p>
            <a:endParaRPr lang="sr-Cyrl-RS" sz="2000" b="1" dirty="0"/>
          </a:p>
          <a:p>
            <a:endParaRPr lang="sr-Cyrl-RS" sz="2400" b="1" dirty="0"/>
          </a:p>
          <a:p>
            <a:endParaRPr lang="sr-Cyrl-RS" sz="2000" dirty="0"/>
          </a:p>
          <a:p>
            <a:endParaRPr lang="sr-Cyrl-RS" sz="2000" dirty="0"/>
          </a:p>
          <a:p>
            <a:pPr lvl="0"/>
            <a:endParaRPr lang="sr-Cyrl-RS" sz="2000" b="1" dirty="0"/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3200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2000" dirty="0">
              <a:latin typeface="Palatino Linotype" pitchFamily="18" charset="0"/>
            </a:endParaRPr>
          </a:p>
          <a:p>
            <a:endParaRPr lang="en-US" sz="2000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Cyrl-RS" sz="4400" b="1" dirty="0">
                <a:solidFill>
                  <a:schemeClr val="bg1"/>
                </a:solidFill>
                <a:latin typeface="Palatino Linotype" pitchFamily="18" charset="0"/>
                <a:ea typeface="+mj-ea"/>
                <a:cs typeface="+mj-cs"/>
              </a:rPr>
              <a:t>Стерилизација и дезинфекција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9512" y="966207"/>
            <a:ext cx="8784976" cy="104951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2400" b="1" dirty="0"/>
              <a:t>Стерилизација</a:t>
            </a:r>
          </a:p>
          <a:p>
            <a:endParaRPr lang="en-US" sz="2000" b="1" dirty="0"/>
          </a:p>
          <a:p>
            <a:pPr>
              <a:buFont typeface="Wingdings" pitchFamily="2" charset="2"/>
              <a:buChar char="§"/>
            </a:pPr>
            <a:r>
              <a:rPr lang="sr-Cyrl-RS" sz="2000" b="1" dirty="0"/>
              <a:t>Гас</a:t>
            </a:r>
          </a:p>
          <a:p>
            <a:pPr>
              <a:buFont typeface="Wingdings" pitchFamily="2" charset="2"/>
              <a:buChar char="§"/>
            </a:pPr>
            <a:endParaRPr lang="sr-Cyrl-RS" sz="2000" b="1" dirty="0"/>
          </a:p>
          <a:p>
            <a:r>
              <a:rPr lang="en-US" b="1" dirty="0" err="1">
                <a:solidFill>
                  <a:srgbClr val="C00000"/>
                </a:solidFill>
              </a:rPr>
              <a:t>Етилен-оксид</a:t>
            </a:r>
            <a:r>
              <a:rPr lang="sr-Cyrl-RS" b="1" dirty="0">
                <a:solidFill>
                  <a:srgbClr val="C00000"/>
                </a:solidFill>
              </a:rPr>
              <a:t>: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dirty="0" err="1"/>
              <a:t>алкилирајући</a:t>
            </a:r>
            <a:r>
              <a:rPr lang="en-US" dirty="0"/>
              <a:t> </a:t>
            </a:r>
            <a:r>
              <a:rPr lang="en-US" dirty="0" err="1"/>
              <a:t>агенс</a:t>
            </a:r>
            <a:r>
              <a:rPr lang="en-US" dirty="0"/>
              <a:t> </a:t>
            </a:r>
            <a:r>
              <a:rPr lang="en-US" dirty="0" err="1"/>
              <a:t>који</a:t>
            </a:r>
            <a:r>
              <a:rPr lang="en-US" dirty="0"/>
              <a:t> </a:t>
            </a:r>
            <a:r>
              <a:rPr lang="en-US" dirty="0" err="1"/>
              <a:t>инактивира</a:t>
            </a:r>
            <a:r>
              <a:rPr lang="en-US" dirty="0"/>
              <a:t> (</a:t>
            </a:r>
            <a:r>
              <a:rPr lang="en-US" dirty="0" err="1"/>
              <a:t>убија</a:t>
            </a:r>
            <a:r>
              <a:rPr lang="en-US" dirty="0"/>
              <a:t>) </a:t>
            </a:r>
            <a:r>
              <a:rPr lang="en-US" dirty="0" err="1"/>
              <a:t>микроорганизме</a:t>
            </a:r>
            <a:r>
              <a:rPr lang="en-US" dirty="0"/>
              <a:t> </a:t>
            </a:r>
            <a:r>
              <a:rPr lang="en-US" dirty="0" err="1"/>
              <a:t>тако</a:t>
            </a:r>
            <a:r>
              <a:rPr lang="en-US" dirty="0"/>
              <a:t> </a:t>
            </a:r>
            <a:r>
              <a:rPr lang="en-US" dirty="0" err="1"/>
              <a:t>што</a:t>
            </a:r>
            <a:r>
              <a:rPr lang="en-US" dirty="0"/>
              <a:t> </a:t>
            </a:r>
            <a:r>
              <a:rPr lang="en-US" dirty="0" err="1"/>
              <a:t>уклања</a:t>
            </a:r>
            <a:r>
              <a:rPr lang="en-US" dirty="0"/>
              <a:t> </a:t>
            </a:r>
            <a:r>
              <a:rPr lang="en-US" dirty="0" err="1"/>
              <a:t>лабилне</a:t>
            </a:r>
            <a:r>
              <a:rPr lang="en-US" dirty="0"/>
              <a:t> </a:t>
            </a:r>
            <a:r>
              <a:rPr lang="en-US" dirty="0" err="1"/>
              <a:t>атоме</a:t>
            </a:r>
            <a:r>
              <a:rPr lang="en-US" dirty="0"/>
              <a:t> </a:t>
            </a:r>
            <a:r>
              <a:rPr lang="en-US" dirty="0" err="1"/>
              <a:t>водоника</a:t>
            </a:r>
            <a:r>
              <a:rPr lang="en-US" dirty="0"/>
              <a:t>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/>
              <a:t>хидроксилним</a:t>
            </a:r>
            <a:r>
              <a:rPr lang="en-US" dirty="0"/>
              <a:t>, </a:t>
            </a:r>
            <a:r>
              <a:rPr lang="en-US" dirty="0" err="1"/>
              <a:t>карбоксилним</a:t>
            </a:r>
            <a:r>
              <a:rPr lang="en-US" dirty="0"/>
              <a:t> и </a:t>
            </a:r>
            <a:r>
              <a:rPr lang="en-US" dirty="0" err="1"/>
              <a:t>сулфхидрилним</a:t>
            </a:r>
            <a:r>
              <a:rPr lang="en-US" dirty="0"/>
              <a:t> </a:t>
            </a:r>
            <a:r>
              <a:rPr lang="en-US" dirty="0" err="1"/>
              <a:t>групама</a:t>
            </a:r>
            <a:r>
              <a:rPr lang="en-US" dirty="0"/>
              <a:t> </a:t>
            </a:r>
            <a:r>
              <a:rPr lang="en-US" dirty="0" err="1"/>
              <a:t>гуанина</a:t>
            </a:r>
            <a:r>
              <a:rPr lang="en-US" dirty="0"/>
              <a:t> и </a:t>
            </a:r>
            <a:r>
              <a:rPr lang="en-US" dirty="0" err="1"/>
              <a:t>аденина</a:t>
            </a:r>
            <a:r>
              <a:rPr lang="en-US" dirty="0"/>
              <a:t> у DNA. </a:t>
            </a:r>
            <a:endParaRPr lang="sr-Cyrl-RS" dirty="0"/>
          </a:p>
          <a:p>
            <a:r>
              <a:rPr lang="sr-Cyrl-RS" dirty="0"/>
              <a:t>М</a:t>
            </a:r>
            <a:r>
              <a:rPr lang="en-US" dirty="0" err="1"/>
              <a:t>атеријал</a:t>
            </a:r>
            <a:r>
              <a:rPr lang="en-US" dirty="0"/>
              <a:t> </a:t>
            </a:r>
            <a:r>
              <a:rPr lang="sr-Cyrl-RS" dirty="0"/>
              <a:t>(неотпоран на високу топлоту, вештачке валвуле...) </a:t>
            </a:r>
            <a:r>
              <a:rPr lang="en-US" dirty="0" err="1"/>
              <a:t>се</a:t>
            </a:r>
            <a:r>
              <a:rPr lang="en-US" dirty="0"/>
              <a:t> </a:t>
            </a:r>
            <a:r>
              <a:rPr lang="sr-Cyrl-RS" dirty="0"/>
              <a:t>стерилише </a:t>
            </a:r>
            <a:r>
              <a:rPr lang="en-US" dirty="0" err="1"/>
              <a:t>изла</a:t>
            </a:r>
            <a:r>
              <a:rPr lang="sr-Cyrl-RS" dirty="0"/>
              <a:t>гањем</a:t>
            </a:r>
            <a:r>
              <a:rPr lang="en-US" dirty="0"/>
              <a:t> 10% </a:t>
            </a:r>
            <a:r>
              <a:rPr lang="en-US" dirty="0" err="1"/>
              <a:t>етилен-оксиду</a:t>
            </a:r>
            <a:r>
              <a:rPr lang="en-US" dirty="0"/>
              <a:t> у </a:t>
            </a:r>
            <a:r>
              <a:rPr lang="en-US" dirty="0" err="1"/>
              <a:t>угљен-диоксиду</a:t>
            </a:r>
            <a:r>
              <a:rPr lang="en-US" dirty="0"/>
              <a:t> </a:t>
            </a:r>
            <a:r>
              <a:rPr lang="en-US" dirty="0" err="1"/>
              <a:t>на</a:t>
            </a:r>
            <a:r>
              <a:rPr lang="en-US" dirty="0"/>
              <a:t> 50-60</a:t>
            </a:r>
            <a:r>
              <a:rPr lang="en-US" baseline="30000" dirty="0"/>
              <a:t>о</a:t>
            </a:r>
            <a:r>
              <a:rPr lang="en-US" dirty="0"/>
              <a:t>С у </a:t>
            </a:r>
            <a:r>
              <a:rPr lang="en-US" dirty="0" err="1"/>
              <a:t>контролисаним</a:t>
            </a:r>
            <a:r>
              <a:rPr lang="en-US" dirty="0"/>
              <a:t> </a:t>
            </a:r>
            <a:r>
              <a:rPr lang="en-US" dirty="0" err="1"/>
              <a:t>условима</a:t>
            </a:r>
            <a:r>
              <a:rPr lang="en-US" dirty="0"/>
              <a:t> </a:t>
            </a:r>
            <a:r>
              <a:rPr lang="en-US" dirty="0" err="1"/>
              <a:t>влажности</a:t>
            </a:r>
            <a:r>
              <a:rPr lang="sr-Cyrl-RS" dirty="0"/>
              <a:t>, </a:t>
            </a:r>
            <a:r>
              <a:rPr lang="en-US" dirty="0"/>
              <a:t>4 </a:t>
            </a:r>
            <a:r>
              <a:rPr lang="en-US" dirty="0" err="1"/>
              <a:t>до</a:t>
            </a:r>
            <a:r>
              <a:rPr lang="en-US" dirty="0"/>
              <a:t> 6 </a:t>
            </a:r>
            <a:r>
              <a:rPr lang="en-US" dirty="0" err="1"/>
              <a:t>сати</a:t>
            </a:r>
            <a:r>
              <a:rPr lang="en-US" dirty="0"/>
              <a:t> а </a:t>
            </a:r>
            <a:r>
              <a:rPr lang="en-US" dirty="0" err="1"/>
              <a:t>после</a:t>
            </a:r>
            <a:r>
              <a:rPr lang="en-US" dirty="0"/>
              <a:t> </a:t>
            </a:r>
            <a:r>
              <a:rPr lang="en-US" dirty="0" err="1"/>
              <a:t>тога</a:t>
            </a:r>
            <a:r>
              <a:rPr lang="en-US" dirty="0"/>
              <a:t> </a:t>
            </a:r>
            <a:r>
              <a:rPr lang="en-US" dirty="0" err="1"/>
              <a:t>следи</a:t>
            </a:r>
            <a:r>
              <a:rPr lang="en-US" dirty="0"/>
              <a:t> </a:t>
            </a:r>
            <a:r>
              <a:rPr lang="en-US" dirty="0" err="1"/>
              <a:t>пролонгирано</a:t>
            </a:r>
            <a:r>
              <a:rPr lang="en-US" dirty="0"/>
              <a:t> </a:t>
            </a:r>
            <a:r>
              <a:rPr lang="en-US" dirty="0" err="1"/>
              <a:t>излагање</a:t>
            </a:r>
            <a:r>
              <a:rPr lang="en-US" dirty="0"/>
              <a:t> </a:t>
            </a:r>
            <a:r>
              <a:rPr lang="en-US" dirty="0" err="1"/>
              <a:t>ваздуху</a:t>
            </a:r>
            <a:r>
              <a:rPr lang="en-US" dirty="0"/>
              <a:t> </a:t>
            </a:r>
            <a:r>
              <a:rPr lang="en-US" dirty="0" err="1"/>
              <a:t>да</a:t>
            </a:r>
            <a:r>
              <a:rPr lang="en-US" dirty="0"/>
              <a:t> </a:t>
            </a:r>
            <a:r>
              <a:rPr lang="en-US" dirty="0" err="1"/>
              <a:t>би</a:t>
            </a:r>
            <a:r>
              <a:rPr lang="en-US" dirty="0"/>
              <a:t> </a:t>
            </a:r>
            <a:r>
              <a:rPr lang="en-US" dirty="0" err="1"/>
              <a:t>гас</a:t>
            </a:r>
            <a:r>
              <a:rPr lang="en-US" dirty="0"/>
              <a:t> </a:t>
            </a:r>
            <a:r>
              <a:rPr lang="en-US" dirty="0" err="1"/>
              <a:t>који</a:t>
            </a:r>
            <a:r>
              <a:rPr lang="en-US" dirty="0"/>
              <a:t> </a:t>
            </a:r>
            <a:r>
              <a:rPr lang="en-US" dirty="0" err="1"/>
              <a:t>је</a:t>
            </a:r>
            <a:r>
              <a:rPr lang="en-US" dirty="0"/>
              <a:t> </a:t>
            </a:r>
            <a:r>
              <a:rPr lang="en-US" dirty="0" err="1"/>
              <a:t>матер</a:t>
            </a:r>
            <a:r>
              <a:rPr lang="sr-Cyrl-RS" dirty="0"/>
              <a:t>и</a:t>
            </a:r>
            <a:r>
              <a:rPr lang="en-US" dirty="0" err="1"/>
              <a:t>јал</a:t>
            </a:r>
            <a:r>
              <a:rPr lang="en-US" dirty="0"/>
              <a:t> </a:t>
            </a:r>
            <a:r>
              <a:rPr lang="en-US" dirty="0" err="1"/>
              <a:t>апсорбовао</a:t>
            </a:r>
            <a:r>
              <a:rPr lang="en-US" dirty="0"/>
              <a:t> </a:t>
            </a:r>
            <a:r>
              <a:rPr lang="en-US" dirty="0" err="1"/>
              <a:t>могао</a:t>
            </a:r>
            <a:r>
              <a:rPr lang="en-US" dirty="0"/>
              <a:t> </a:t>
            </a:r>
            <a:r>
              <a:rPr lang="en-US" dirty="0" err="1"/>
              <a:t>да</a:t>
            </a:r>
            <a:r>
              <a:rPr lang="en-US" dirty="0"/>
              <a:t> </a:t>
            </a:r>
            <a:r>
              <a:rPr lang="en-US" dirty="0" err="1"/>
              <a:t>дифундује</a:t>
            </a:r>
            <a:r>
              <a:rPr lang="en-US" dirty="0"/>
              <a:t> (</a:t>
            </a:r>
            <a:r>
              <a:rPr lang="en-US" dirty="0" err="1"/>
              <a:t>изађе</a:t>
            </a:r>
            <a:r>
              <a:rPr lang="en-US" dirty="0"/>
              <a:t> </a:t>
            </a:r>
            <a:r>
              <a:rPr lang="en-US" dirty="0" err="1"/>
              <a:t>из</a:t>
            </a:r>
            <a:r>
              <a:rPr lang="en-US" dirty="0"/>
              <a:t> </a:t>
            </a:r>
            <a:r>
              <a:rPr lang="en-US" dirty="0" err="1"/>
              <a:t>материјала</a:t>
            </a:r>
            <a:r>
              <a:rPr lang="en-US" dirty="0"/>
              <a:t> </a:t>
            </a:r>
            <a:r>
              <a:rPr lang="en-US" dirty="0" err="1"/>
              <a:t>који</a:t>
            </a:r>
            <a:r>
              <a:rPr lang="en-US" dirty="0"/>
              <a:t> </a:t>
            </a:r>
            <a:r>
              <a:rPr lang="en-US" dirty="0" err="1"/>
              <a:t>је</a:t>
            </a:r>
            <a:r>
              <a:rPr lang="en-US" dirty="0"/>
              <a:t> </a:t>
            </a:r>
            <a:r>
              <a:rPr lang="en-US" dirty="0" err="1"/>
              <a:t>апсорбовао</a:t>
            </a:r>
            <a:r>
              <a:rPr lang="en-US" dirty="0"/>
              <a:t> </a:t>
            </a:r>
            <a:r>
              <a:rPr lang="en-US" dirty="0" err="1"/>
              <a:t>гас</a:t>
            </a:r>
            <a:r>
              <a:rPr lang="en-US" dirty="0"/>
              <a:t>). </a:t>
            </a:r>
            <a:endParaRPr lang="sr-Cyrl-RS" dirty="0"/>
          </a:p>
          <a:p>
            <a:r>
              <a:rPr lang="en-US" dirty="0" err="1"/>
              <a:t>Аерација</a:t>
            </a:r>
            <a:r>
              <a:rPr lang="en-US" dirty="0"/>
              <a:t> </a:t>
            </a:r>
            <a:r>
              <a:rPr lang="en-US" dirty="0" err="1"/>
              <a:t>је</a:t>
            </a:r>
            <a:r>
              <a:rPr lang="en-US" dirty="0"/>
              <a:t> </a:t>
            </a:r>
            <a:r>
              <a:rPr lang="en-US" dirty="0" err="1"/>
              <a:t>кључна</a:t>
            </a:r>
            <a:r>
              <a:rPr lang="en-US" dirty="0"/>
              <a:t> </a:t>
            </a:r>
            <a:r>
              <a:rPr lang="en-US" dirty="0" err="1"/>
              <a:t>јер</a:t>
            </a:r>
            <a:r>
              <a:rPr lang="en-US" dirty="0"/>
              <a:t> </a:t>
            </a:r>
            <a:r>
              <a:rPr lang="en-US" dirty="0" err="1"/>
              <a:t>апсорбовани</a:t>
            </a:r>
            <a:r>
              <a:rPr lang="en-US" dirty="0"/>
              <a:t> </a:t>
            </a:r>
            <a:r>
              <a:rPr lang="en-US" dirty="0" err="1"/>
              <a:t>гас</a:t>
            </a:r>
            <a:r>
              <a:rPr lang="en-US" dirty="0"/>
              <a:t> у </a:t>
            </a:r>
            <a:r>
              <a:rPr lang="en-US" dirty="0" err="1"/>
              <a:t>стерилисаним</a:t>
            </a:r>
            <a:r>
              <a:rPr lang="en-US" dirty="0"/>
              <a:t> </a:t>
            </a:r>
            <a:r>
              <a:rPr lang="en-US" dirty="0" err="1"/>
              <a:t>материјалима</a:t>
            </a:r>
            <a:r>
              <a:rPr lang="en-US" dirty="0"/>
              <a:t> </a:t>
            </a:r>
            <a:r>
              <a:rPr lang="en-US" dirty="0" err="1"/>
              <a:t>може</a:t>
            </a:r>
            <a:r>
              <a:rPr lang="en-US" dirty="0"/>
              <a:t> </a:t>
            </a:r>
            <a:r>
              <a:rPr lang="en-US" dirty="0" err="1"/>
              <a:t>да</a:t>
            </a:r>
            <a:r>
              <a:rPr lang="en-US" dirty="0"/>
              <a:t> </a:t>
            </a:r>
            <a:r>
              <a:rPr lang="en-US" dirty="0" err="1"/>
              <a:t>узрокује</a:t>
            </a:r>
            <a:r>
              <a:rPr lang="en-US" dirty="0"/>
              <a:t> </a:t>
            </a:r>
            <a:r>
              <a:rPr lang="en-US" dirty="0" err="1"/>
              <a:t>оштећење</a:t>
            </a:r>
            <a:r>
              <a:rPr lang="en-US" dirty="0"/>
              <a:t>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/>
              <a:t>ткивима</a:t>
            </a:r>
            <a:r>
              <a:rPr lang="en-US" dirty="0"/>
              <a:t> и </a:t>
            </a:r>
            <a:r>
              <a:rPr lang="en-US" dirty="0" err="1"/>
              <a:t>кожи</a:t>
            </a:r>
            <a:r>
              <a:rPr lang="en-US" dirty="0"/>
              <a:t>. </a:t>
            </a:r>
          </a:p>
          <a:p>
            <a:endParaRPr lang="sr-Cyrl-RS" sz="2800" b="1" dirty="0"/>
          </a:p>
          <a:p>
            <a:endParaRPr lang="sr-Cyrl-RS" sz="2000" b="1" dirty="0"/>
          </a:p>
          <a:p>
            <a:endParaRPr lang="sr-Cyrl-RS" sz="2400" b="1" dirty="0"/>
          </a:p>
          <a:p>
            <a:endParaRPr lang="sr-Cyrl-RS" sz="2000" dirty="0"/>
          </a:p>
          <a:p>
            <a:endParaRPr lang="sr-Cyrl-RS" sz="2000" dirty="0"/>
          </a:p>
          <a:p>
            <a:pPr lvl="0"/>
            <a:endParaRPr lang="sr-Cyrl-RS" sz="2000" b="1" dirty="0"/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3200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2000" dirty="0">
              <a:latin typeface="Palatino Linotype" pitchFamily="18" charset="0"/>
            </a:endParaRPr>
          </a:p>
          <a:p>
            <a:endParaRPr lang="en-US" sz="2000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Cyrl-RS" sz="4400" b="1" dirty="0">
                <a:solidFill>
                  <a:schemeClr val="bg1"/>
                </a:solidFill>
                <a:latin typeface="Palatino Linotype" pitchFamily="18" charset="0"/>
                <a:ea typeface="+mj-ea"/>
                <a:cs typeface="+mj-cs"/>
              </a:rPr>
              <a:t>Стерилизација и дезинфекција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9512" y="966207"/>
            <a:ext cx="8784976" cy="10772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2400" b="1" dirty="0"/>
              <a:t>Стерилизација</a:t>
            </a:r>
          </a:p>
          <a:p>
            <a:endParaRPr lang="en-US" sz="2000" b="1" dirty="0"/>
          </a:p>
          <a:p>
            <a:pPr lvl="0">
              <a:buFont typeface="Wingdings" pitchFamily="2" charset="2"/>
              <a:buChar char="§"/>
            </a:pPr>
            <a:r>
              <a:rPr lang="en-US" sz="2000" b="1" dirty="0" err="1"/>
              <a:t>Ултравиолетно</a:t>
            </a:r>
            <a:r>
              <a:rPr lang="en-US" sz="2000" b="1" dirty="0"/>
              <a:t> и </a:t>
            </a:r>
            <a:r>
              <a:rPr lang="en-US" sz="2000" b="1" dirty="0" err="1"/>
              <a:t>јонизујуће</a:t>
            </a:r>
            <a:r>
              <a:rPr lang="en-US" sz="2000" b="1" dirty="0"/>
              <a:t> </a:t>
            </a:r>
            <a:r>
              <a:rPr lang="en-US" sz="2000" b="1" dirty="0" err="1"/>
              <a:t>зрачење</a:t>
            </a:r>
            <a:endParaRPr lang="en-US" sz="2000" dirty="0"/>
          </a:p>
          <a:p>
            <a:pPr>
              <a:buFont typeface="Wingdings" pitchFamily="2" charset="2"/>
              <a:buChar char="§"/>
            </a:pPr>
            <a:endParaRPr lang="sr-Cyrl-RS" sz="2000" b="1" dirty="0"/>
          </a:p>
          <a:p>
            <a:r>
              <a:rPr lang="en-US" b="1" dirty="0" err="1">
                <a:solidFill>
                  <a:srgbClr val="C00000"/>
                </a:solidFill>
              </a:rPr>
              <a:t>Ултравиолетне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зраке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/>
              <a:t>таласне</a:t>
            </a:r>
            <a:r>
              <a:rPr lang="en-US" dirty="0"/>
              <a:t> </a:t>
            </a:r>
            <a:r>
              <a:rPr lang="en-US" dirty="0" err="1"/>
              <a:t>дужине</a:t>
            </a:r>
            <a:r>
              <a:rPr lang="en-US" dirty="0"/>
              <a:t> 240-270 nm </a:t>
            </a:r>
            <a:r>
              <a:rPr lang="en-US" dirty="0" err="1"/>
              <a:t>апсорбују</a:t>
            </a:r>
            <a:r>
              <a:rPr lang="en-US" dirty="0"/>
              <a:t> </a:t>
            </a:r>
            <a:r>
              <a:rPr lang="en-US" dirty="0" err="1"/>
              <a:t>нуклеинске</a:t>
            </a:r>
            <a:r>
              <a:rPr lang="en-US" dirty="0"/>
              <a:t> </a:t>
            </a:r>
            <a:r>
              <a:rPr lang="en-US" dirty="0" err="1"/>
              <a:t>киселине</a:t>
            </a:r>
            <a:r>
              <a:rPr lang="en-US" dirty="0"/>
              <a:t> </a:t>
            </a:r>
            <a:r>
              <a:rPr lang="en-US" dirty="0" err="1"/>
              <a:t>што</a:t>
            </a:r>
            <a:r>
              <a:rPr lang="en-US" dirty="0"/>
              <a:t> </a:t>
            </a:r>
            <a:r>
              <a:rPr lang="en-US" dirty="0" err="1"/>
              <a:t>изазива</a:t>
            </a:r>
            <a:r>
              <a:rPr lang="en-US" dirty="0"/>
              <a:t> </a:t>
            </a:r>
            <a:r>
              <a:rPr lang="en-US" dirty="0" err="1"/>
              <a:t>оштећење</a:t>
            </a:r>
            <a:r>
              <a:rPr lang="en-US" dirty="0"/>
              <a:t> </a:t>
            </a:r>
            <a:r>
              <a:rPr lang="en-US" dirty="0" err="1"/>
              <a:t>гена</a:t>
            </a:r>
            <a:r>
              <a:rPr lang="en-US" dirty="0"/>
              <a:t> (</a:t>
            </a:r>
            <a:r>
              <a:rPr lang="en-US" dirty="0" err="1"/>
              <a:t>формирају</a:t>
            </a:r>
            <a:r>
              <a:rPr lang="en-US" dirty="0"/>
              <a:t> </a:t>
            </a:r>
            <a:r>
              <a:rPr lang="en-US" dirty="0" err="1"/>
              <a:t>се</a:t>
            </a:r>
            <a:r>
              <a:rPr lang="en-US" dirty="0"/>
              <a:t> </a:t>
            </a:r>
            <a:r>
              <a:rPr lang="en-US" dirty="0" err="1"/>
              <a:t>димери</a:t>
            </a:r>
            <a:r>
              <a:rPr lang="en-US" dirty="0"/>
              <a:t> </a:t>
            </a:r>
            <a:r>
              <a:rPr lang="en-US" dirty="0" err="1"/>
              <a:t>тимидина</a:t>
            </a:r>
            <a:r>
              <a:rPr lang="en-US" dirty="0"/>
              <a:t>). </a:t>
            </a:r>
            <a:r>
              <a:rPr lang="sr-Cyrl-RS" dirty="0"/>
              <a:t>Г</a:t>
            </a:r>
            <a:r>
              <a:rPr lang="en-US" dirty="0" err="1"/>
              <a:t>лавна</a:t>
            </a:r>
            <a:r>
              <a:rPr lang="en-US" dirty="0"/>
              <a:t> </a:t>
            </a:r>
            <a:r>
              <a:rPr lang="en-US" dirty="0" err="1"/>
              <a:t>примена</a:t>
            </a:r>
            <a:r>
              <a:rPr lang="en-US" dirty="0"/>
              <a:t> UV </a:t>
            </a:r>
            <a:r>
              <a:rPr lang="en-US" dirty="0" err="1"/>
              <a:t>зрака</a:t>
            </a:r>
            <a:r>
              <a:rPr lang="en-US" dirty="0"/>
              <a:t> </a:t>
            </a:r>
            <a:r>
              <a:rPr lang="sr-Cyrl-RS" dirty="0"/>
              <a:t>је </a:t>
            </a:r>
            <a:r>
              <a:rPr lang="en-US" dirty="0"/>
              <a:t>у </a:t>
            </a:r>
            <a:r>
              <a:rPr lang="en-US" dirty="0" err="1"/>
              <a:t>зрачењу</a:t>
            </a:r>
            <a:r>
              <a:rPr lang="en-US" dirty="0"/>
              <a:t> </a:t>
            </a:r>
            <a:r>
              <a:rPr lang="en-US" dirty="0" err="1"/>
              <a:t>ваздуха</a:t>
            </a:r>
            <a:r>
              <a:rPr lang="en-US" dirty="0"/>
              <a:t> у </a:t>
            </a:r>
            <a:r>
              <a:rPr lang="en-US" dirty="0" err="1"/>
              <a:t>болницама</a:t>
            </a:r>
            <a:r>
              <a:rPr lang="en-US" dirty="0"/>
              <a:t> </a:t>
            </a:r>
            <a:r>
              <a:rPr lang="en-US" dirty="0" err="1"/>
              <a:t>као</a:t>
            </a:r>
            <a:r>
              <a:rPr lang="en-US" dirty="0"/>
              <a:t> и </a:t>
            </a:r>
            <a:r>
              <a:rPr lang="en-US" dirty="0" err="1"/>
              <a:t>деконтаминације</a:t>
            </a:r>
            <a:r>
              <a:rPr lang="en-US" dirty="0"/>
              <a:t> </a:t>
            </a:r>
            <a:r>
              <a:rPr lang="en-US" dirty="0" err="1"/>
              <a:t>одређених</a:t>
            </a:r>
            <a:r>
              <a:rPr lang="en-US" dirty="0"/>
              <a:t> </a:t>
            </a:r>
            <a:r>
              <a:rPr lang="en-US" dirty="0" err="1"/>
              <a:t>соба</a:t>
            </a:r>
            <a:r>
              <a:rPr lang="en-US" dirty="0"/>
              <a:t> </a:t>
            </a:r>
            <a:r>
              <a:rPr lang="en-US" dirty="0" err="1"/>
              <a:t>где</a:t>
            </a:r>
            <a:r>
              <a:rPr lang="en-US" dirty="0"/>
              <a:t> </a:t>
            </a:r>
            <a:r>
              <a:rPr lang="en-US" dirty="0" err="1"/>
              <a:t>се</a:t>
            </a:r>
            <a:r>
              <a:rPr lang="en-US" dirty="0"/>
              <a:t> </a:t>
            </a:r>
            <a:r>
              <a:rPr lang="en-US" dirty="0" err="1"/>
              <a:t>радило</a:t>
            </a:r>
            <a:r>
              <a:rPr lang="en-US" dirty="0"/>
              <a:t> </a:t>
            </a:r>
            <a:r>
              <a:rPr lang="en-US" dirty="0" err="1"/>
              <a:t>са</a:t>
            </a:r>
            <a:r>
              <a:rPr lang="en-US" dirty="0"/>
              <a:t> </a:t>
            </a:r>
            <a:r>
              <a:rPr lang="en-US" dirty="0" err="1"/>
              <a:t>потенцијално</a:t>
            </a:r>
            <a:r>
              <a:rPr lang="en-US" dirty="0"/>
              <a:t> </a:t>
            </a:r>
            <a:r>
              <a:rPr lang="en-US" dirty="0" err="1"/>
              <a:t>опасним</a:t>
            </a:r>
            <a:r>
              <a:rPr lang="en-US" dirty="0"/>
              <a:t> </a:t>
            </a:r>
            <a:r>
              <a:rPr lang="en-US" dirty="0" err="1"/>
              <a:t>микроорганизмима</a:t>
            </a:r>
            <a:r>
              <a:rPr lang="en-US" dirty="0"/>
              <a:t>.</a:t>
            </a:r>
            <a:br>
              <a:rPr lang="en-US" dirty="0"/>
            </a:br>
            <a:endParaRPr lang="sr-Cyrl-RS" dirty="0"/>
          </a:p>
          <a:p>
            <a:r>
              <a:rPr lang="en-US" b="1" dirty="0" err="1">
                <a:solidFill>
                  <a:srgbClr val="C00000"/>
                </a:solidFill>
              </a:rPr>
              <a:t>Јонизујуће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зрачење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/>
              <a:t>има</a:t>
            </a:r>
            <a:r>
              <a:rPr lang="en-US" dirty="0"/>
              <a:t> </a:t>
            </a:r>
            <a:r>
              <a:rPr lang="en-US" dirty="0" err="1"/>
              <a:t>много</a:t>
            </a:r>
            <a:r>
              <a:rPr lang="en-US" dirty="0"/>
              <a:t> </a:t>
            </a:r>
            <a:r>
              <a:rPr lang="en-US" dirty="0" err="1"/>
              <a:t>већу</a:t>
            </a:r>
            <a:r>
              <a:rPr lang="en-US" dirty="0"/>
              <a:t> </a:t>
            </a:r>
            <a:r>
              <a:rPr lang="en-US" dirty="0" err="1"/>
              <a:t>енергију</a:t>
            </a:r>
            <a:r>
              <a:rPr lang="en-US" dirty="0"/>
              <a:t> </a:t>
            </a:r>
            <a:r>
              <a:rPr lang="en-US" dirty="0" err="1"/>
              <a:t>него</a:t>
            </a:r>
            <a:r>
              <a:rPr lang="en-US" dirty="0"/>
              <a:t> UV </a:t>
            </a:r>
            <a:r>
              <a:rPr lang="en-US" dirty="0" err="1"/>
              <a:t>зрачење</a:t>
            </a:r>
            <a:r>
              <a:rPr lang="en-US" dirty="0"/>
              <a:t> и </a:t>
            </a:r>
            <a:r>
              <a:rPr lang="en-US" dirty="0" err="1"/>
              <a:t>такође</a:t>
            </a:r>
            <a:r>
              <a:rPr lang="en-US" dirty="0"/>
              <a:t> </a:t>
            </a:r>
            <a:r>
              <a:rPr lang="en-US" dirty="0" err="1"/>
              <a:t>узрокује</a:t>
            </a:r>
            <a:r>
              <a:rPr lang="en-US" dirty="0"/>
              <a:t> </a:t>
            </a:r>
            <a:r>
              <a:rPr lang="en-US" dirty="0" err="1"/>
              <a:t>директно</a:t>
            </a:r>
            <a:r>
              <a:rPr lang="en-US" dirty="0"/>
              <a:t> </a:t>
            </a:r>
            <a:r>
              <a:rPr lang="en-US" dirty="0" err="1"/>
              <a:t>оштећење</a:t>
            </a:r>
            <a:r>
              <a:rPr lang="en-US" dirty="0"/>
              <a:t> DNA </a:t>
            </a:r>
            <a:r>
              <a:rPr lang="sr-Cyrl-RS" dirty="0"/>
              <a:t>али </a:t>
            </a:r>
            <a:r>
              <a:rPr lang="en-US" dirty="0"/>
              <a:t>и </a:t>
            </a:r>
            <a:r>
              <a:rPr lang="en-US" dirty="0" err="1"/>
              <a:t>настанак</a:t>
            </a:r>
            <a:r>
              <a:rPr lang="en-US" dirty="0"/>
              <a:t> </a:t>
            </a:r>
            <a:r>
              <a:rPr lang="en-US" dirty="0" err="1"/>
              <a:t>токсичних</a:t>
            </a:r>
            <a:r>
              <a:rPr lang="en-US" dirty="0"/>
              <a:t> </a:t>
            </a:r>
            <a:r>
              <a:rPr lang="en-US" dirty="0" err="1"/>
              <a:t>слободних</a:t>
            </a:r>
            <a:r>
              <a:rPr lang="en-US" dirty="0"/>
              <a:t> </a:t>
            </a:r>
            <a:r>
              <a:rPr lang="en-US" dirty="0" err="1"/>
              <a:t>радикала</a:t>
            </a:r>
            <a:r>
              <a:rPr lang="en-US" dirty="0"/>
              <a:t> и </a:t>
            </a:r>
            <a:r>
              <a:rPr lang="en-US" dirty="0" err="1"/>
              <a:t>водоник-пероксида</a:t>
            </a:r>
            <a:r>
              <a:rPr lang="en-US" dirty="0"/>
              <a:t> </a:t>
            </a:r>
            <a:r>
              <a:rPr lang="en-US" dirty="0" err="1"/>
              <a:t>из</a:t>
            </a:r>
            <a:r>
              <a:rPr lang="en-US" dirty="0"/>
              <a:t> </a:t>
            </a:r>
            <a:r>
              <a:rPr lang="en-US" dirty="0" err="1"/>
              <a:t>воде</a:t>
            </a:r>
            <a:r>
              <a:rPr lang="en-US" dirty="0"/>
              <a:t>. </a:t>
            </a:r>
            <a:r>
              <a:rPr lang="en-US" dirty="0" err="1"/>
              <a:t>Гама</a:t>
            </a:r>
            <a:r>
              <a:rPr lang="en-US" dirty="0"/>
              <a:t> </a:t>
            </a:r>
            <a:r>
              <a:rPr lang="en-US" dirty="0" err="1"/>
              <a:t>зраци</a:t>
            </a:r>
            <a:r>
              <a:rPr lang="en-US" dirty="0"/>
              <a:t> </a:t>
            </a:r>
            <a:r>
              <a:rPr lang="en-US" dirty="0" err="1"/>
              <a:t>из</a:t>
            </a:r>
            <a:r>
              <a:rPr lang="en-US" dirty="0"/>
              <a:t> </a:t>
            </a:r>
            <a:r>
              <a:rPr lang="en-US" dirty="0" err="1"/>
              <a:t>кобалта</a:t>
            </a:r>
            <a:r>
              <a:rPr lang="en-US" dirty="0"/>
              <a:t> 60 </a:t>
            </a:r>
            <a:r>
              <a:rPr lang="en-US" dirty="0" err="1"/>
              <a:t>се</a:t>
            </a:r>
            <a:r>
              <a:rPr lang="en-US" dirty="0"/>
              <a:t> </a:t>
            </a:r>
            <a:r>
              <a:rPr lang="en-US" dirty="0" err="1"/>
              <a:t>користе</a:t>
            </a:r>
            <a:r>
              <a:rPr lang="en-US" dirty="0"/>
              <a:t> у </a:t>
            </a:r>
            <a:r>
              <a:rPr lang="en-US" dirty="0" err="1"/>
              <a:t>индустријским</a:t>
            </a:r>
            <a:r>
              <a:rPr lang="en-US" dirty="0"/>
              <a:t> </a:t>
            </a:r>
            <a:r>
              <a:rPr lang="en-US" dirty="0" err="1"/>
              <a:t>процесима</a:t>
            </a:r>
            <a:r>
              <a:rPr lang="en-US" dirty="0"/>
              <a:t> </a:t>
            </a:r>
            <a:r>
              <a:rPr lang="en-US" dirty="0" err="1"/>
              <a:t>укључујући</a:t>
            </a:r>
            <a:r>
              <a:rPr lang="en-US" dirty="0"/>
              <a:t> </a:t>
            </a:r>
            <a:r>
              <a:rPr lang="en-US" dirty="0" err="1"/>
              <a:t>стерилизацију</a:t>
            </a:r>
            <a:r>
              <a:rPr lang="en-US" dirty="0"/>
              <a:t> </a:t>
            </a:r>
            <a:r>
              <a:rPr lang="en-US" dirty="0" err="1"/>
              <a:t>многих</a:t>
            </a:r>
            <a:r>
              <a:rPr lang="en-US" dirty="0"/>
              <a:t> </a:t>
            </a:r>
            <a:r>
              <a:rPr lang="en-US" dirty="0" err="1"/>
              <a:t>хируршких</a:t>
            </a:r>
            <a:r>
              <a:rPr lang="en-US" dirty="0"/>
              <a:t> </a:t>
            </a:r>
            <a:r>
              <a:rPr lang="en-US" dirty="0" err="1"/>
              <a:t>материјала</a:t>
            </a:r>
            <a:r>
              <a:rPr lang="en-US" dirty="0"/>
              <a:t> </a:t>
            </a:r>
            <a:r>
              <a:rPr lang="en-US" dirty="0" err="1"/>
              <a:t>као</a:t>
            </a:r>
            <a:r>
              <a:rPr lang="en-US" dirty="0"/>
              <a:t> </a:t>
            </a:r>
            <a:r>
              <a:rPr lang="en-US" dirty="0" err="1"/>
              <a:t>што</a:t>
            </a:r>
            <a:r>
              <a:rPr lang="en-US" dirty="0"/>
              <a:t> </a:t>
            </a:r>
            <a:r>
              <a:rPr lang="en-US" dirty="0" err="1"/>
              <a:t>су</a:t>
            </a:r>
            <a:r>
              <a:rPr lang="en-US" dirty="0"/>
              <a:t> </a:t>
            </a:r>
            <a:r>
              <a:rPr lang="en-US" dirty="0" err="1"/>
              <a:t>рукавице</a:t>
            </a:r>
            <a:r>
              <a:rPr lang="en-US" dirty="0"/>
              <a:t>, </a:t>
            </a:r>
            <a:r>
              <a:rPr lang="en-US" dirty="0" err="1"/>
              <a:t>пластични</a:t>
            </a:r>
            <a:r>
              <a:rPr lang="en-US" dirty="0"/>
              <a:t> </a:t>
            </a:r>
            <a:r>
              <a:rPr lang="en-US" dirty="0" err="1"/>
              <a:t>шприцеви</a:t>
            </a:r>
            <a:r>
              <a:rPr lang="sr-Cyrl-RS" dirty="0"/>
              <a:t>, </a:t>
            </a:r>
            <a:r>
              <a:rPr lang="en-US" dirty="0" err="1"/>
              <a:t>одређени</a:t>
            </a:r>
            <a:r>
              <a:rPr lang="en-US" dirty="0"/>
              <a:t> </a:t>
            </a:r>
            <a:r>
              <a:rPr lang="en-US" dirty="0" err="1"/>
              <a:t>контејнери</a:t>
            </a:r>
            <a:r>
              <a:rPr lang="en-US" dirty="0"/>
              <a:t> и </a:t>
            </a:r>
            <a:r>
              <a:rPr lang="en-US" dirty="0" err="1"/>
              <a:t>слично</a:t>
            </a:r>
            <a:r>
              <a:rPr lang="en-US" dirty="0"/>
              <a:t>.</a:t>
            </a:r>
          </a:p>
          <a:p>
            <a:endParaRPr lang="sr-Cyrl-RS" sz="2800" b="1" dirty="0"/>
          </a:p>
          <a:p>
            <a:endParaRPr lang="sr-Cyrl-RS" sz="2000" b="1" dirty="0"/>
          </a:p>
          <a:p>
            <a:endParaRPr lang="sr-Cyrl-RS" sz="2400" b="1" dirty="0"/>
          </a:p>
          <a:p>
            <a:endParaRPr lang="sr-Cyrl-RS" sz="2000" dirty="0"/>
          </a:p>
          <a:p>
            <a:endParaRPr lang="sr-Cyrl-RS" sz="2000" dirty="0"/>
          </a:p>
          <a:p>
            <a:pPr lvl="0"/>
            <a:endParaRPr lang="sr-Cyrl-RS" sz="2000" b="1" dirty="0"/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3200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2000" dirty="0">
              <a:latin typeface="Palatino Linotype" pitchFamily="18" charset="0"/>
            </a:endParaRPr>
          </a:p>
          <a:p>
            <a:endParaRPr lang="en-US" sz="2000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Cyrl-RS" sz="4400" b="1" dirty="0">
                <a:solidFill>
                  <a:schemeClr val="bg1"/>
                </a:solidFill>
                <a:latin typeface="Palatino Linotype" pitchFamily="18" charset="0"/>
                <a:ea typeface="+mj-ea"/>
                <a:cs typeface="+mj-cs"/>
              </a:rPr>
              <a:t>Стерилизација и дезинфекција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9512" y="966207"/>
            <a:ext cx="8784976" cy="12157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2400" b="1" dirty="0"/>
              <a:t>Дезинфекција</a:t>
            </a:r>
          </a:p>
          <a:p>
            <a:endParaRPr lang="en-US" sz="2000" b="1" dirty="0"/>
          </a:p>
          <a:p>
            <a:pPr lvl="0">
              <a:buFont typeface="Wingdings" pitchFamily="2" charset="2"/>
              <a:buChar char="§"/>
            </a:pPr>
            <a:r>
              <a:rPr lang="sr-Cyrl-RS" sz="2000" b="1" dirty="0"/>
              <a:t>Физичке методе</a:t>
            </a:r>
            <a:endParaRPr lang="en-US" sz="2000" dirty="0"/>
          </a:p>
          <a:p>
            <a:pPr>
              <a:buFont typeface="Wingdings" pitchFamily="2" charset="2"/>
              <a:buChar char="§"/>
            </a:pPr>
            <a:endParaRPr lang="sr-Cyrl-RS" sz="2000" b="1" dirty="0"/>
          </a:p>
          <a:p>
            <a:r>
              <a:rPr lang="en-US" b="1" dirty="0" err="1"/>
              <a:t>Филтрација</a:t>
            </a:r>
            <a:endParaRPr lang="en-US" dirty="0"/>
          </a:p>
          <a:p>
            <a:r>
              <a:rPr lang="sr-Cyrl-RS" dirty="0"/>
              <a:t>Уклањање </a:t>
            </a:r>
            <a:r>
              <a:rPr lang="en-US" dirty="0" err="1"/>
              <a:t>живи</a:t>
            </a:r>
            <a:r>
              <a:rPr lang="sr-Cyrl-RS" dirty="0"/>
              <a:t>х</a:t>
            </a:r>
            <a:r>
              <a:rPr lang="en-US" dirty="0"/>
              <a:t> и </a:t>
            </a:r>
            <a:r>
              <a:rPr lang="en-US" dirty="0" err="1"/>
              <a:t>мртви</a:t>
            </a:r>
            <a:r>
              <a:rPr lang="sr-Cyrl-RS" dirty="0"/>
              <a:t>х</a:t>
            </a:r>
            <a:r>
              <a:rPr lang="en-US" dirty="0"/>
              <a:t> </a:t>
            </a:r>
            <a:r>
              <a:rPr lang="en-US" dirty="0" err="1"/>
              <a:t>микроорганиз</a:t>
            </a:r>
            <a:r>
              <a:rPr lang="sr-Cyrl-RS" dirty="0"/>
              <a:t>а</a:t>
            </a:r>
            <a:r>
              <a:rPr lang="en-US" dirty="0"/>
              <a:t>м</a:t>
            </a:r>
            <a:r>
              <a:rPr lang="sr-Cyrl-RS" dirty="0"/>
              <a:t>а</a:t>
            </a:r>
            <a:r>
              <a:rPr lang="en-US" dirty="0"/>
              <a:t> </a:t>
            </a:r>
            <a:r>
              <a:rPr lang="en-US" dirty="0" err="1"/>
              <a:t>из</a:t>
            </a:r>
            <a:r>
              <a:rPr lang="en-US" dirty="0"/>
              <a:t> </a:t>
            </a:r>
            <a:r>
              <a:rPr lang="en-US" dirty="0" err="1"/>
              <a:t>течности</a:t>
            </a:r>
            <a:r>
              <a:rPr lang="en-US" dirty="0"/>
              <a:t> </a:t>
            </a:r>
            <a:r>
              <a:rPr lang="en-US" dirty="0" err="1"/>
              <a:t>позитивним</a:t>
            </a:r>
            <a:r>
              <a:rPr lang="en-US" dirty="0"/>
              <a:t>/</a:t>
            </a:r>
            <a:r>
              <a:rPr lang="en-US" dirty="0" err="1"/>
              <a:t>негативним</a:t>
            </a:r>
            <a:r>
              <a:rPr lang="en-US" dirty="0"/>
              <a:t> </a:t>
            </a:r>
            <a:r>
              <a:rPr lang="en-US" dirty="0" err="1"/>
              <a:t>притиском</a:t>
            </a:r>
            <a:r>
              <a:rPr lang="en-US" dirty="0"/>
              <a:t> </a:t>
            </a:r>
            <a:r>
              <a:rPr lang="en-US" dirty="0" err="1"/>
              <a:t>филтрације</a:t>
            </a:r>
            <a:r>
              <a:rPr lang="en-US" dirty="0"/>
              <a:t>. </a:t>
            </a:r>
            <a:r>
              <a:rPr lang="sr-Cyrl-RS" dirty="0"/>
              <a:t>Користе се м</a:t>
            </a:r>
            <a:r>
              <a:rPr lang="en-US" dirty="0" err="1"/>
              <a:t>ембрански</a:t>
            </a:r>
            <a:r>
              <a:rPr lang="en-US" dirty="0"/>
              <a:t> </a:t>
            </a:r>
            <a:r>
              <a:rPr lang="en-US" dirty="0" err="1"/>
              <a:t>филтери</a:t>
            </a:r>
            <a:r>
              <a:rPr lang="en-US" dirty="0"/>
              <a:t> </a:t>
            </a:r>
            <a:r>
              <a:rPr lang="en-US" dirty="0" err="1"/>
              <a:t>од</a:t>
            </a:r>
            <a:r>
              <a:rPr lang="en-US" dirty="0"/>
              <a:t> </a:t>
            </a:r>
            <a:r>
              <a:rPr lang="en-US" dirty="0" err="1"/>
              <a:t>естара</a:t>
            </a:r>
            <a:r>
              <a:rPr lang="en-US" dirty="0"/>
              <a:t> </a:t>
            </a:r>
            <a:r>
              <a:rPr lang="en-US" dirty="0" err="1"/>
              <a:t>целулозе</a:t>
            </a:r>
            <a:r>
              <a:rPr lang="en-US" dirty="0"/>
              <a:t> </a:t>
            </a:r>
            <a:r>
              <a:rPr lang="en-US" dirty="0" err="1"/>
              <a:t>са</a:t>
            </a:r>
            <a:r>
              <a:rPr lang="en-US" dirty="0"/>
              <a:t> </a:t>
            </a:r>
            <a:r>
              <a:rPr lang="en-US" dirty="0" err="1"/>
              <a:t>различитим</a:t>
            </a:r>
            <a:r>
              <a:rPr lang="en-US" dirty="0"/>
              <a:t> </a:t>
            </a:r>
            <a:r>
              <a:rPr lang="en-US" dirty="0" err="1"/>
              <a:t>величинама</a:t>
            </a:r>
            <a:r>
              <a:rPr lang="en-US" dirty="0"/>
              <a:t> </a:t>
            </a:r>
            <a:r>
              <a:rPr lang="en-US" dirty="0" err="1"/>
              <a:t>пора</a:t>
            </a:r>
            <a:r>
              <a:rPr lang="en-US" dirty="0"/>
              <a:t> </a:t>
            </a:r>
            <a:r>
              <a:rPr lang="en-US" dirty="0" err="1"/>
              <a:t>од</a:t>
            </a:r>
            <a:r>
              <a:rPr lang="en-US" dirty="0"/>
              <a:t> 0,005-1 µm. </a:t>
            </a:r>
            <a:r>
              <a:rPr lang="en-US" dirty="0" err="1"/>
              <a:t>За</a:t>
            </a:r>
            <a:r>
              <a:rPr lang="en-US" dirty="0"/>
              <a:t> </a:t>
            </a:r>
            <a:r>
              <a:rPr lang="en-US" dirty="0" err="1"/>
              <a:t>уклањање</a:t>
            </a:r>
            <a:r>
              <a:rPr lang="en-US" dirty="0"/>
              <a:t> </a:t>
            </a:r>
            <a:r>
              <a:rPr lang="en-US" dirty="0" err="1"/>
              <a:t>бактерија</a:t>
            </a:r>
            <a:r>
              <a:rPr lang="en-US" dirty="0"/>
              <a:t> </a:t>
            </a:r>
            <a:r>
              <a:rPr lang="en-US" dirty="0" err="1"/>
              <a:t>се</a:t>
            </a:r>
            <a:r>
              <a:rPr lang="en-US" dirty="0"/>
              <a:t> </a:t>
            </a:r>
            <a:r>
              <a:rPr lang="en-US" dirty="0" err="1"/>
              <a:t>користе</a:t>
            </a:r>
            <a:r>
              <a:rPr lang="en-US" dirty="0"/>
              <a:t> </a:t>
            </a:r>
            <a:r>
              <a:rPr lang="en-US" dirty="0" err="1"/>
              <a:t>филтери</a:t>
            </a:r>
            <a:r>
              <a:rPr lang="en-US" dirty="0"/>
              <a:t> </a:t>
            </a:r>
            <a:r>
              <a:rPr lang="en-US" dirty="0" err="1"/>
              <a:t>са</a:t>
            </a:r>
            <a:r>
              <a:rPr lang="en-US" dirty="0"/>
              <a:t> </a:t>
            </a:r>
            <a:r>
              <a:rPr lang="en-US" dirty="0" err="1"/>
              <a:t>порама</a:t>
            </a:r>
            <a:r>
              <a:rPr lang="en-US" dirty="0"/>
              <a:t> </a:t>
            </a:r>
            <a:r>
              <a:rPr lang="en-US" dirty="0" err="1"/>
              <a:t>величине</a:t>
            </a:r>
            <a:r>
              <a:rPr lang="en-US" dirty="0"/>
              <a:t> 0,2 µm. </a:t>
            </a:r>
          </a:p>
          <a:p>
            <a:r>
              <a:rPr lang="en-US" dirty="0"/>
              <a:t> </a:t>
            </a:r>
          </a:p>
          <a:p>
            <a:r>
              <a:rPr lang="en-US" b="1" dirty="0" err="1"/>
              <a:t>Пастеризација</a:t>
            </a:r>
            <a:r>
              <a:rPr lang="en-US" b="1" dirty="0"/>
              <a:t> </a:t>
            </a:r>
            <a:endParaRPr lang="en-US" dirty="0"/>
          </a:p>
          <a:p>
            <a:r>
              <a:rPr lang="en-US" dirty="0" err="1"/>
              <a:t>Пастеризација</a:t>
            </a:r>
            <a:r>
              <a:rPr lang="en-US" dirty="0"/>
              <a:t> </a:t>
            </a:r>
            <a:r>
              <a:rPr lang="en-US" dirty="0" err="1"/>
              <a:t>подразумева</a:t>
            </a:r>
            <a:r>
              <a:rPr lang="en-US" dirty="0"/>
              <a:t> </a:t>
            </a:r>
            <a:r>
              <a:rPr lang="en-US" dirty="0" err="1"/>
              <a:t>излагање</a:t>
            </a:r>
            <a:r>
              <a:rPr lang="en-US" dirty="0"/>
              <a:t> </a:t>
            </a:r>
            <a:r>
              <a:rPr lang="en-US" dirty="0" err="1"/>
              <a:t>течности</a:t>
            </a:r>
            <a:r>
              <a:rPr lang="en-US" dirty="0"/>
              <a:t> </a:t>
            </a:r>
            <a:r>
              <a:rPr lang="en-US" dirty="0" err="1"/>
              <a:t>температурама</a:t>
            </a:r>
            <a:r>
              <a:rPr lang="en-US" dirty="0"/>
              <a:t> 55-75</a:t>
            </a:r>
            <a:r>
              <a:rPr lang="en-US" baseline="30000" dirty="0"/>
              <a:t>о</a:t>
            </a:r>
            <a:r>
              <a:rPr lang="en-US" dirty="0"/>
              <a:t>С </a:t>
            </a:r>
            <a:r>
              <a:rPr lang="en-US" dirty="0" err="1"/>
              <a:t>како</a:t>
            </a:r>
            <a:r>
              <a:rPr lang="en-US" dirty="0"/>
              <a:t> </a:t>
            </a:r>
            <a:r>
              <a:rPr lang="en-US" dirty="0" err="1"/>
              <a:t>би</a:t>
            </a:r>
            <a:r>
              <a:rPr lang="en-US" dirty="0"/>
              <a:t> </a:t>
            </a:r>
            <a:r>
              <a:rPr lang="en-US" dirty="0" err="1"/>
              <a:t>се</a:t>
            </a:r>
            <a:r>
              <a:rPr lang="en-US" dirty="0"/>
              <a:t> </a:t>
            </a:r>
            <a:r>
              <a:rPr lang="en-US" dirty="0" err="1"/>
              <a:t>уклониле</a:t>
            </a:r>
            <a:r>
              <a:rPr lang="en-US" dirty="0"/>
              <a:t> </a:t>
            </a:r>
            <a:r>
              <a:rPr lang="en-US" dirty="0" err="1"/>
              <a:t>све</a:t>
            </a:r>
            <a:r>
              <a:rPr lang="en-US" dirty="0"/>
              <a:t> </a:t>
            </a:r>
            <a:r>
              <a:rPr lang="en-US" dirty="0" err="1"/>
              <a:t>вегетативне</a:t>
            </a:r>
            <a:r>
              <a:rPr lang="en-US" dirty="0"/>
              <a:t> </a:t>
            </a:r>
            <a:r>
              <a:rPr lang="en-US" dirty="0" err="1"/>
              <a:t>бактерије</a:t>
            </a:r>
            <a:r>
              <a:rPr lang="sr-Cyrl-RS" dirty="0"/>
              <a:t> (не и с</a:t>
            </a:r>
            <a:r>
              <a:rPr lang="en-US" dirty="0" err="1"/>
              <a:t>поре</a:t>
            </a:r>
            <a:r>
              <a:rPr lang="sr-Cyrl-RS" dirty="0"/>
              <a:t>). П</a:t>
            </a:r>
            <a:r>
              <a:rPr lang="en-US" dirty="0" err="1"/>
              <a:t>астеризација</a:t>
            </a:r>
            <a:r>
              <a:rPr lang="en-US" dirty="0"/>
              <a:t> у </a:t>
            </a:r>
            <a:r>
              <a:rPr lang="en-US" dirty="0" err="1"/>
              <a:t>води</a:t>
            </a:r>
            <a:r>
              <a:rPr lang="en-US" dirty="0"/>
              <a:t> </a:t>
            </a:r>
            <a:r>
              <a:rPr lang="en-US" dirty="0" err="1"/>
              <a:t>на</a:t>
            </a:r>
            <a:r>
              <a:rPr lang="en-US" dirty="0"/>
              <a:t> 70</a:t>
            </a:r>
            <a:r>
              <a:rPr lang="en-US" baseline="30000" dirty="0"/>
              <a:t>о</a:t>
            </a:r>
            <a:r>
              <a:rPr lang="en-US" dirty="0"/>
              <a:t>С у </a:t>
            </a:r>
            <a:r>
              <a:rPr lang="en-US" dirty="0" err="1"/>
              <a:t>току</a:t>
            </a:r>
            <a:r>
              <a:rPr lang="en-US" dirty="0"/>
              <a:t> 30 </a:t>
            </a:r>
            <a:r>
              <a:rPr lang="en-US" dirty="0" err="1"/>
              <a:t>минута</a:t>
            </a:r>
            <a:r>
              <a:rPr lang="en-US" dirty="0"/>
              <a:t> </a:t>
            </a:r>
            <a:r>
              <a:rPr lang="en-US" dirty="0" err="1"/>
              <a:t>је</a:t>
            </a:r>
            <a:r>
              <a:rPr lang="en-US" dirty="0"/>
              <a:t> </a:t>
            </a:r>
            <a:r>
              <a:rPr lang="en-US" dirty="0" err="1"/>
              <a:t>веома</a:t>
            </a:r>
            <a:r>
              <a:rPr lang="en-US" dirty="0"/>
              <a:t> </a:t>
            </a:r>
            <a:r>
              <a:rPr lang="en-US" dirty="0" err="1"/>
              <a:t>ефикасна</a:t>
            </a:r>
            <a:r>
              <a:rPr lang="en-US" dirty="0"/>
              <a:t> и </a:t>
            </a:r>
            <a:r>
              <a:rPr lang="en-US" dirty="0" err="1"/>
              <a:t>јефтина</a:t>
            </a:r>
            <a:r>
              <a:rPr lang="en-US" dirty="0"/>
              <a:t> </a:t>
            </a:r>
            <a:r>
              <a:rPr lang="en-US" dirty="0" err="1"/>
              <a:t>метода</a:t>
            </a:r>
            <a:r>
              <a:rPr lang="en-US" dirty="0"/>
              <a:t> </a:t>
            </a:r>
            <a:r>
              <a:rPr lang="en-US" dirty="0" err="1"/>
              <a:t>за</a:t>
            </a:r>
            <a:r>
              <a:rPr lang="en-US" dirty="0"/>
              <a:t> </a:t>
            </a:r>
            <a:r>
              <a:rPr lang="en-US" dirty="0" err="1"/>
              <a:t>припрему</a:t>
            </a:r>
            <a:r>
              <a:rPr lang="en-US" dirty="0"/>
              <a:t> </a:t>
            </a:r>
            <a:r>
              <a:rPr lang="en-US" dirty="0" err="1"/>
              <a:t>пластике</a:t>
            </a:r>
            <a:r>
              <a:rPr lang="en-US" dirty="0"/>
              <a:t> </a:t>
            </a:r>
            <a:r>
              <a:rPr lang="en-US" dirty="0" err="1"/>
              <a:t>која</a:t>
            </a:r>
            <a:r>
              <a:rPr lang="en-US" dirty="0"/>
              <a:t> </a:t>
            </a:r>
            <a:r>
              <a:rPr lang="en-US" dirty="0" err="1"/>
              <a:t>се</a:t>
            </a:r>
            <a:r>
              <a:rPr lang="en-US" dirty="0"/>
              <a:t> </a:t>
            </a:r>
            <a:r>
              <a:rPr lang="en-US" dirty="0" err="1"/>
              <a:t>користи</a:t>
            </a:r>
            <a:r>
              <a:rPr lang="en-US" dirty="0"/>
              <a:t> </a:t>
            </a:r>
            <a:r>
              <a:rPr lang="en-US" dirty="0" err="1"/>
              <a:t>за</a:t>
            </a:r>
            <a:r>
              <a:rPr lang="en-US" dirty="0"/>
              <a:t> </a:t>
            </a:r>
            <a:r>
              <a:rPr lang="en-US" dirty="0" err="1"/>
              <a:t>терапије</a:t>
            </a:r>
            <a:r>
              <a:rPr lang="en-US" dirty="0"/>
              <a:t> </a:t>
            </a:r>
            <a:r>
              <a:rPr lang="en-US" dirty="0" err="1"/>
              <a:t>инхалацијом</a:t>
            </a:r>
            <a:r>
              <a:rPr lang="en-US" dirty="0"/>
              <a:t>.</a:t>
            </a:r>
          </a:p>
          <a:p>
            <a:r>
              <a:rPr lang="en-US" dirty="0"/>
              <a:t> </a:t>
            </a:r>
          </a:p>
          <a:p>
            <a:r>
              <a:rPr lang="en-US" b="1" dirty="0" err="1"/>
              <a:t>Микроталаси</a:t>
            </a:r>
            <a:endParaRPr lang="en-US" dirty="0"/>
          </a:p>
          <a:p>
            <a:r>
              <a:rPr lang="sr-Cyrl-RS" dirty="0"/>
              <a:t>М</a:t>
            </a:r>
            <a:r>
              <a:rPr lang="en-US" dirty="0" err="1"/>
              <a:t>икроталас</a:t>
            </a:r>
            <a:r>
              <a:rPr lang="sr-Cyrl-RS" dirty="0"/>
              <a:t>и </a:t>
            </a:r>
            <a:r>
              <a:rPr lang="en-US" dirty="0"/>
              <a:t>у </a:t>
            </a:r>
            <a:r>
              <a:rPr lang="en-US" dirty="0" err="1"/>
              <a:t>форми</a:t>
            </a:r>
            <a:r>
              <a:rPr lang="en-US" dirty="0"/>
              <a:t> </a:t>
            </a:r>
            <a:r>
              <a:rPr lang="en-US" dirty="0" err="1"/>
              <a:t>микроталасних</a:t>
            </a:r>
            <a:r>
              <a:rPr lang="en-US" dirty="0"/>
              <a:t> </a:t>
            </a:r>
            <a:r>
              <a:rPr lang="en-US" dirty="0" err="1"/>
              <a:t>рерни</a:t>
            </a:r>
            <a:r>
              <a:rPr lang="en-US" dirty="0"/>
              <a:t> </a:t>
            </a:r>
            <a:r>
              <a:rPr lang="en-US" dirty="0" err="1"/>
              <a:t>не</a:t>
            </a:r>
            <a:r>
              <a:rPr lang="en-US" dirty="0"/>
              <a:t> </a:t>
            </a:r>
            <a:r>
              <a:rPr lang="en-US" dirty="0" err="1"/>
              <a:t>користе</a:t>
            </a:r>
            <a:r>
              <a:rPr lang="en-US" dirty="0"/>
              <a:t> </a:t>
            </a:r>
            <a:r>
              <a:rPr lang="en-US" dirty="0" err="1"/>
              <a:t>притисак</a:t>
            </a:r>
            <a:r>
              <a:rPr lang="en-US" dirty="0"/>
              <a:t> </a:t>
            </a:r>
            <a:r>
              <a:rPr lang="en-US" dirty="0" err="1"/>
              <a:t>али</a:t>
            </a:r>
            <a:r>
              <a:rPr lang="en-US" dirty="0"/>
              <a:t> </a:t>
            </a:r>
            <a:r>
              <a:rPr lang="en-US" dirty="0" err="1"/>
              <a:t>могу</a:t>
            </a:r>
            <a:r>
              <a:rPr lang="en-US" dirty="0"/>
              <a:t> </a:t>
            </a:r>
            <a:r>
              <a:rPr lang="en-US" dirty="0" err="1"/>
              <a:t>да</a:t>
            </a:r>
            <a:r>
              <a:rPr lang="en-US" dirty="0"/>
              <a:t> </a:t>
            </a:r>
            <a:r>
              <a:rPr lang="en-US" dirty="0" err="1"/>
              <a:t>достигну</a:t>
            </a:r>
            <a:r>
              <a:rPr lang="en-US" dirty="0"/>
              <a:t> </a:t>
            </a:r>
            <a:r>
              <a:rPr lang="en-US" dirty="0" err="1"/>
              <a:t>температуру</a:t>
            </a:r>
            <a:r>
              <a:rPr lang="en-US" dirty="0"/>
              <a:t> </a:t>
            </a:r>
            <a:r>
              <a:rPr lang="en-US" dirty="0" err="1"/>
              <a:t>близу</a:t>
            </a:r>
            <a:r>
              <a:rPr lang="en-US" dirty="0"/>
              <a:t> </a:t>
            </a:r>
            <a:r>
              <a:rPr lang="en-US" dirty="0" err="1"/>
              <a:t>кључања</a:t>
            </a:r>
            <a:r>
              <a:rPr lang="en-US" dirty="0"/>
              <a:t> </a:t>
            </a:r>
            <a:r>
              <a:rPr lang="en-US" dirty="0" err="1"/>
              <a:t>уколико</a:t>
            </a:r>
            <a:r>
              <a:rPr lang="en-US" dirty="0"/>
              <a:t> </a:t>
            </a:r>
            <a:r>
              <a:rPr lang="en-US" dirty="0" err="1"/>
              <a:t>је</a:t>
            </a:r>
            <a:r>
              <a:rPr lang="en-US" dirty="0"/>
              <a:t> </a:t>
            </a:r>
            <a:r>
              <a:rPr lang="en-US" dirty="0" err="1"/>
              <a:t>присутна</a:t>
            </a:r>
            <a:r>
              <a:rPr lang="en-US" dirty="0"/>
              <a:t> </a:t>
            </a:r>
            <a:r>
              <a:rPr lang="en-US" dirty="0" err="1"/>
              <a:t>влага</a:t>
            </a:r>
            <a:r>
              <a:rPr lang="sr-Cyrl-RS" dirty="0"/>
              <a:t> и </a:t>
            </a:r>
            <a:r>
              <a:rPr lang="en-US" dirty="0" err="1"/>
              <a:t>користе</a:t>
            </a:r>
            <a:r>
              <a:rPr lang="en-US" dirty="0"/>
              <a:t> </a:t>
            </a:r>
            <a:r>
              <a:rPr lang="sr-Cyrl-RS" dirty="0"/>
              <a:t>се </a:t>
            </a:r>
            <a:r>
              <a:rPr lang="en-US" dirty="0" err="1"/>
              <a:t>као</a:t>
            </a:r>
            <a:r>
              <a:rPr lang="en-US" dirty="0"/>
              <a:t> </a:t>
            </a:r>
            <a:r>
              <a:rPr lang="en-US" dirty="0" err="1"/>
              <a:t>алтернатива</a:t>
            </a:r>
            <a:r>
              <a:rPr lang="en-US" dirty="0"/>
              <a:t> </a:t>
            </a:r>
            <a:r>
              <a:rPr lang="en-US" dirty="0" err="1"/>
              <a:t>спаљивању</a:t>
            </a:r>
            <a:r>
              <a:rPr lang="en-US" dirty="0"/>
              <a:t> </a:t>
            </a:r>
            <a:r>
              <a:rPr lang="en-US" dirty="0" err="1"/>
              <a:t>за</a:t>
            </a:r>
            <a:r>
              <a:rPr lang="en-US" dirty="0"/>
              <a:t> </a:t>
            </a:r>
            <a:r>
              <a:rPr lang="en-US" dirty="0" err="1"/>
              <a:t>дезинфекцију</a:t>
            </a:r>
            <a:r>
              <a:rPr lang="en-US" dirty="0"/>
              <a:t> </a:t>
            </a:r>
            <a:r>
              <a:rPr lang="en-US" dirty="0" err="1"/>
              <a:t>отпада</a:t>
            </a:r>
            <a:r>
              <a:rPr lang="en-US" dirty="0"/>
              <a:t> у </a:t>
            </a:r>
            <a:r>
              <a:rPr lang="en-US" dirty="0" err="1"/>
              <a:t>болници</a:t>
            </a:r>
            <a:r>
              <a:rPr lang="en-US" dirty="0"/>
              <a:t>. </a:t>
            </a:r>
          </a:p>
          <a:p>
            <a:endParaRPr lang="sr-Cyrl-RS" sz="2800" b="1" dirty="0"/>
          </a:p>
          <a:p>
            <a:endParaRPr lang="sr-Cyrl-RS" sz="2000" b="1" dirty="0"/>
          </a:p>
          <a:p>
            <a:endParaRPr lang="sr-Cyrl-RS" sz="2400" b="1" dirty="0"/>
          </a:p>
          <a:p>
            <a:endParaRPr lang="sr-Cyrl-RS" sz="2000" dirty="0"/>
          </a:p>
          <a:p>
            <a:endParaRPr lang="sr-Cyrl-RS" sz="2000" dirty="0"/>
          </a:p>
          <a:p>
            <a:pPr lvl="0"/>
            <a:endParaRPr lang="sr-Cyrl-RS" sz="2000" b="1" dirty="0"/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3200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2000" dirty="0">
              <a:latin typeface="Palatino Linotype" pitchFamily="18" charset="0"/>
            </a:endParaRPr>
          </a:p>
          <a:p>
            <a:endParaRPr lang="en-US" sz="2000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620688"/>
            <a:ext cx="9144000" cy="550547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sr-Cyrl-RS" b="1" dirty="0">
                <a:latin typeface="Palatino Linotype" pitchFamily="18" charset="0"/>
              </a:rPr>
              <a:t>прокариотска ћелија</a:t>
            </a: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89756" y="5710664"/>
            <a:ext cx="896448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RS" sz="2400" b="1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Спољашњи део: </a:t>
            </a:r>
            <a:r>
              <a:rPr kumimoji="0" lang="en-US" sz="2400" b="1" i="0" u="none" strike="noStrike" cap="none" normalizeH="0" baseline="0" dirty="0" err="1">
                <a:ln>
                  <a:noFill/>
                </a:ln>
                <a:solidFill>
                  <a:srgbClr val="222222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вишеслојни</a:t>
            </a:r>
            <a:r>
              <a:rPr kumimoji="0" lang="en-US" sz="2400" b="1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400" b="1" i="0" u="none" strike="noStrike" cap="none" normalizeH="0" baseline="0" dirty="0" err="1">
                <a:ln>
                  <a:noFill/>
                </a:ln>
                <a:solidFill>
                  <a:srgbClr val="222222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омотачи</a:t>
            </a:r>
            <a:r>
              <a:rPr kumimoji="0" lang="en-US" sz="2400" b="1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 и </a:t>
            </a:r>
            <a:r>
              <a:rPr kumimoji="0" lang="en-US" sz="2400" b="1" i="0" u="none" strike="noStrike" cap="none" normalizeH="0" baseline="0" dirty="0" err="1">
                <a:ln>
                  <a:noFill/>
                </a:ln>
                <a:solidFill>
                  <a:srgbClr val="222222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додаци</a:t>
            </a:r>
            <a:endParaRPr kumimoji="0" lang="sr-Cyrl-RS" sz="2400" b="1" i="0" u="none" strike="noStrike" cap="none" normalizeH="0" baseline="0" dirty="0">
              <a:ln>
                <a:noFill/>
              </a:ln>
              <a:solidFill>
                <a:srgbClr val="222222"/>
              </a:solidFill>
              <a:effectLst/>
              <a:latin typeface="Palatino Linotype" pitchFamily="18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r-Cyrl-RS" sz="2400" b="1" dirty="0">
                <a:solidFill>
                  <a:srgbClr val="222222"/>
                </a:solidFill>
                <a:latin typeface="Palatino Linotype" pitchFamily="18" charset="0"/>
                <a:ea typeface="Times New Roman" pitchFamily="18" charset="0"/>
                <a:cs typeface="Arial" pitchFamily="34" charset="0"/>
              </a:rPr>
              <a:t>У</a:t>
            </a:r>
            <a:r>
              <a:rPr kumimoji="0" lang="en-US" sz="2400" b="1" i="0" u="none" strike="noStrike" cap="none" normalizeH="0" baseline="0" dirty="0" err="1">
                <a:ln>
                  <a:noFill/>
                </a:ln>
                <a:solidFill>
                  <a:srgbClr val="222222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нутрашњ</a:t>
            </a:r>
            <a:r>
              <a:rPr kumimoji="0" lang="sr-Cyrl-RS" sz="2400" b="1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и</a:t>
            </a:r>
            <a:r>
              <a:rPr kumimoji="0" lang="en-US" sz="2400" b="1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400" b="1" i="0" u="none" strike="noStrike" cap="none" normalizeH="0" baseline="0" dirty="0" err="1">
                <a:ln>
                  <a:noFill/>
                </a:ln>
                <a:solidFill>
                  <a:srgbClr val="222222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де</a:t>
            </a:r>
            <a:r>
              <a:rPr lang="sr-Cyrl-RS" sz="2400" b="1" dirty="0">
                <a:solidFill>
                  <a:srgbClr val="222222"/>
                </a:solidFill>
                <a:latin typeface="Palatino Linotype" pitchFamily="18" charset="0"/>
                <a:ea typeface="Times New Roman" pitchFamily="18" charset="0"/>
                <a:cs typeface="Arial" pitchFamily="34" charset="0"/>
              </a:rPr>
              <a:t>о:</a:t>
            </a:r>
            <a:r>
              <a:rPr kumimoji="0" lang="en-US" sz="2400" b="1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400" b="1" i="0" u="none" strike="noStrike" cap="none" normalizeH="0" baseline="0" dirty="0" err="1">
                <a:ln>
                  <a:noFill/>
                </a:ln>
                <a:solidFill>
                  <a:srgbClr val="222222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нуклеоид</a:t>
            </a:r>
            <a:r>
              <a:rPr kumimoji="0" lang="en-US" sz="2400" b="1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 и </a:t>
            </a:r>
            <a:r>
              <a:rPr kumimoji="0" lang="en-US" sz="2400" b="1" i="0" u="none" strike="noStrike" cap="none" normalizeH="0" baseline="0" dirty="0" err="1">
                <a:ln>
                  <a:noFill/>
                </a:ln>
                <a:solidFill>
                  <a:srgbClr val="222222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цитоплазма</a:t>
            </a:r>
            <a:r>
              <a:rPr kumimoji="0" lang="sr-Cyrl-RS" sz="2400" b="1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 са рибозомима</a:t>
            </a:r>
            <a:r>
              <a:rPr kumimoji="0" lang="en-US" sz="2400" b="1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sr-Cyrl-RS" sz="2400" b="1" i="0" u="none" strike="noStrike" cap="none" normalizeH="0" baseline="0" dirty="0">
              <a:ln>
                <a:noFill/>
              </a:ln>
              <a:solidFill>
                <a:srgbClr val="222222"/>
              </a:solidFill>
              <a:effectLst/>
              <a:latin typeface="Palatino Linotype" pitchFamily="18" charset="0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3932" y="1194785"/>
            <a:ext cx="5802428" cy="4541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-27384"/>
            <a:ext cx="9144000" cy="792088"/>
          </a:xfrm>
          <a:prstGeom prst="rect">
            <a:avLst/>
          </a:prstGeom>
          <a:solidFill>
            <a:srgbClr val="DA000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Cyrl-R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alatino Linotype" pitchFamily="18" charset="0"/>
                <a:ea typeface="+mj-ea"/>
                <a:cs typeface="+mj-cs"/>
              </a:rPr>
              <a:t>Структура бактерија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673932" y="6493838"/>
            <a:ext cx="55801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https://www.youtube.com/watch?v=qOLbwJ9LGos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Cyrl-RS" sz="4400" b="1" dirty="0">
                <a:solidFill>
                  <a:schemeClr val="bg1"/>
                </a:solidFill>
                <a:latin typeface="Palatino Linotype" pitchFamily="18" charset="0"/>
                <a:ea typeface="+mj-ea"/>
                <a:cs typeface="+mj-cs"/>
              </a:rPr>
              <a:t>Стерилизација и дезинфекција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9512" y="966207"/>
            <a:ext cx="8784976" cy="102797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2400" b="1" dirty="0"/>
              <a:t>Дезинфекција</a:t>
            </a:r>
          </a:p>
          <a:p>
            <a:endParaRPr lang="en-US" sz="2000" b="1" dirty="0"/>
          </a:p>
          <a:p>
            <a:pPr lvl="0">
              <a:buFont typeface="Wingdings" pitchFamily="2" charset="2"/>
              <a:buChar char="§"/>
            </a:pPr>
            <a:r>
              <a:rPr lang="sr-Cyrl-RS" sz="2000" b="1" dirty="0"/>
              <a:t>Хемијске методе</a:t>
            </a:r>
            <a:endParaRPr lang="en-US" sz="2000" dirty="0"/>
          </a:p>
          <a:p>
            <a:r>
              <a:rPr lang="en-US" dirty="0" err="1"/>
              <a:t>Хемијски</a:t>
            </a:r>
            <a:r>
              <a:rPr lang="en-US" dirty="0"/>
              <a:t> </a:t>
            </a:r>
            <a:r>
              <a:rPr lang="en-US" dirty="0" err="1"/>
              <a:t>дезинфицијенси</a:t>
            </a:r>
            <a:r>
              <a:rPr lang="en-US" dirty="0"/>
              <a:t> </a:t>
            </a:r>
            <a:r>
              <a:rPr lang="en-US" dirty="0" err="1"/>
              <a:t>се</a:t>
            </a:r>
            <a:r>
              <a:rPr lang="en-US" dirty="0"/>
              <a:t> </a:t>
            </a:r>
            <a:r>
              <a:rPr lang="en-US" dirty="0" err="1"/>
              <a:t>класификују</a:t>
            </a:r>
            <a:r>
              <a:rPr lang="en-US" dirty="0"/>
              <a:t>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/>
              <a:t>основу</a:t>
            </a:r>
            <a:r>
              <a:rPr lang="en-US" dirty="0"/>
              <a:t> </a:t>
            </a:r>
            <a:r>
              <a:rPr lang="en-US" dirty="0" err="1"/>
              <a:t>способности</a:t>
            </a:r>
            <a:r>
              <a:rPr lang="en-US" dirty="0"/>
              <a:t> </a:t>
            </a:r>
            <a:r>
              <a:rPr lang="sr-Cyrl-RS" dirty="0"/>
              <a:t>д</a:t>
            </a:r>
            <a:r>
              <a:rPr lang="en-US" dirty="0"/>
              <a:t>а </a:t>
            </a:r>
            <a:r>
              <a:rPr lang="en-US" dirty="0" err="1"/>
              <a:t>стерилишу</a:t>
            </a:r>
            <a:r>
              <a:rPr lang="en-US" dirty="0"/>
              <a:t> </a:t>
            </a:r>
            <a:r>
              <a:rPr lang="en-US" dirty="0" err="1"/>
              <a:t>материјал</a:t>
            </a:r>
            <a:r>
              <a:rPr lang="sr-Cyrl-RS" dirty="0"/>
              <a:t> на д</a:t>
            </a:r>
            <a:r>
              <a:rPr lang="en-US" b="1" dirty="0" err="1"/>
              <a:t>езинфицијенс</a:t>
            </a:r>
            <a:r>
              <a:rPr lang="sr-Cyrl-RS" dirty="0"/>
              <a:t>е</a:t>
            </a:r>
          </a:p>
          <a:p>
            <a:r>
              <a:rPr lang="en-US" u="sng" dirty="0" err="1"/>
              <a:t>висок</a:t>
            </a:r>
            <a:r>
              <a:rPr lang="sr-Cyrl-RS" u="sng" dirty="0"/>
              <a:t>ог</a:t>
            </a:r>
            <a:r>
              <a:rPr lang="en-US" u="sng" dirty="0"/>
              <a:t> </a:t>
            </a:r>
            <a:r>
              <a:rPr lang="en-US" u="sng" dirty="0" err="1"/>
              <a:t>ниво</a:t>
            </a:r>
            <a:r>
              <a:rPr lang="sr-Cyrl-RS" u="sng" dirty="0"/>
              <a:t>а</a:t>
            </a:r>
            <a:r>
              <a:rPr lang="en-US" u="sng" dirty="0"/>
              <a:t> </a:t>
            </a:r>
            <a:r>
              <a:rPr lang="en-US" dirty="0" err="1"/>
              <a:t>дезинфекције</a:t>
            </a:r>
            <a:r>
              <a:rPr lang="sr-Cyrl-RS" dirty="0"/>
              <a:t>:</a:t>
            </a:r>
            <a:r>
              <a:rPr lang="en-US" dirty="0" err="1"/>
              <a:t>убијају</a:t>
            </a:r>
            <a:r>
              <a:rPr lang="en-US" dirty="0"/>
              <a:t> </a:t>
            </a:r>
            <a:r>
              <a:rPr lang="en-US" dirty="0" err="1"/>
              <a:t>све</a:t>
            </a:r>
            <a:r>
              <a:rPr lang="en-US" dirty="0"/>
              <a:t> </a:t>
            </a:r>
            <a:r>
              <a:rPr lang="en-US" dirty="0" err="1"/>
              <a:t>агенсе</a:t>
            </a:r>
            <a:r>
              <a:rPr lang="en-US" dirty="0"/>
              <a:t> </a:t>
            </a:r>
            <a:r>
              <a:rPr lang="en-US" dirty="0" err="1"/>
              <a:t>изузев</a:t>
            </a:r>
            <a:r>
              <a:rPr lang="en-US" dirty="0"/>
              <a:t> </a:t>
            </a:r>
            <a:r>
              <a:rPr lang="en-US" dirty="0" err="1"/>
              <a:t>најрезистентнијих</a:t>
            </a:r>
            <a:r>
              <a:rPr lang="en-US" dirty="0"/>
              <a:t> </a:t>
            </a:r>
            <a:r>
              <a:rPr lang="en-US" dirty="0" err="1"/>
              <a:t>бактеријских</a:t>
            </a:r>
            <a:r>
              <a:rPr lang="en-US" dirty="0"/>
              <a:t> </a:t>
            </a:r>
            <a:r>
              <a:rPr lang="en-US" dirty="0" err="1"/>
              <a:t>спора</a:t>
            </a:r>
            <a:endParaRPr lang="sr-Cyrl-RS" dirty="0"/>
          </a:p>
          <a:p>
            <a:r>
              <a:rPr lang="sr-Cyrl-RS" u="sng" dirty="0"/>
              <a:t>с</a:t>
            </a:r>
            <a:r>
              <a:rPr lang="en-US" u="sng" dirty="0" err="1"/>
              <a:t>редњег</a:t>
            </a:r>
            <a:r>
              <a:rPr lang="en-US" u="sng" dirty="0"/>
              <a:t> </a:t>
            </a:r>
            <a:r>
              <a:rPr lang="en-US" u="sng" dirty="0" err="1"/>
              <a:t>нивоа</a:t>
            </a:r>
            <a:r>
              <a:rPr lang="sr-Cyrl-RS" dirty="0"/>
              <a:t>:</a:t>
            </a:r>
            <a:r>
              <a:rPr lang="en-US" dirty="0"/>
              <a:t> </a:t>
            </a:r>
            <a:r>
              <a:rPr lang="en-US" dirty="0" err="1"/>
              <a:t>убијају</a:t>
            </a:r>
            <a:r>
              <a:rPr lang="en-US" dirty="0"/>
              <a:t> </a:t>
            </a:r>
            <a:r>
              <a:rPr lang="en-US" dirty="0" err="1"/>
              <a:t>све</a:t>
            </a:r>
            <a:r>
              <a:rPr lang="en-US" dirty="0"/>
              <a:t> </a:t>
            </a:r>
            <a:r>
              <a:rPr lang="en-US" dirty="0" err="1"/>
              <a:t>агенсе</a:t>
            </a:r>
            <a:r>
              <a:rPr lang="en-US" dirty="0"/>
              <a:t> </a:t>
            </a:r>
            <a:r>
              <a:rPr lang="en-US" dirty="0" err="1"/>
              <a:t>осим</a:t>
            </a:r>
            <a:r>
              <a:rPr lang="en-US" dirty="0"/>
              <a:t> </a:t>
            </a:r>
            <a:r>
              <a:rPr lang="en-US" dirty="0" err="1"/>
              <a:t>спора</a:t>
            </a:r>
            <a:endParaRPr lang="sr-Cyrl-RS" dirty="0"/>
          </a:p>
          <a:p>
            <a:r>
              <a:rPr lang="en-US" u="sng" dirty="0" err="1"/>
              <a:t>ниског</a:t>
            </a:r>
            <a:r>
              <a:rPr lang="en-US" u="sng" dirty="0"/>
              <a:t> </a:t>
            </a:r>
            <a:r>
              <a:rPr lang="en-US" u="sng" dirty="0" err="1"/>
              <a:t>нивоа</a:t>
            </a:r>
            <a:r>
              <a:rPr lang="sr-Cyrl-RS" dirty="0"/>
              <a:t>: убијају</a:t>
            </a:r>
            <a:r>
              <a:rPr lang="en-US" dirty="0"/>
              <a:t> </a:t>
            </a:r>
            <a:r>
              <a:rPr lang="en-US" dirty="0" err="1"/>
              <a:t>само</a:t>
            </a:r>
            <a:r>
              <a:rPr lang="en-US" dirty="0"/>
              <a:t> </a:t>
            </a:r>
            <a:r>
              <a:rPr lang="en-US" dirty="0" err="1"/>
              <a:t>већин</a:t>
            </a:r>
            <a:r>
              <a:rPr lang="sr-Cyrl-RS" dirty="0"/>
              <a:t>у</a:t>
            </a:r>
            <a:r>
              <a:rPr lang="en-US" dirty="0"/>
              <a:t> </a:t>
            </a:r>
            <a:r>
              <a:rPr lang="en-US" dirty="0" err="1"/>
              <a:t>вегетативних</a:t>
            </a:r>
            <a:r>
              <a:rPr lang="en-US" dirty="0"/>
              <a:t> </a:t>
            </a:r>
            <a:r>
              <a:rPr lang="en-US" dirty="0" err="1"/>
              <a:t>бактерија</a:t>
            </a:r>
            <a:r>
              <a:rPr lang="en-US" dirty="0"/>
              <a:t> и </a:t>
            </a:r>
            <a:r>
              <a:rPr lang="en-US" dirty="0" err="1"/>
              <a:t>вируса</a:t>
            </a:r>
            <a:r>
              <a:rPr lang="en-US" dirty="0"/>
              <a:t> </a:t>
            </a:r>
            <a:r>
              <a:rPr lang="en-US" dirty="0" err="1"/>
              <a:t>који</a:t>
            </a:r>
            <a:r>
              <a:rPr lang="en-US" dirty="0"/>
              <a:t> </a:t>
            </a:r>
            <a:r>
              <a:rPr lang="en-US" dirty="0" err="1"/>
              <a:t>имају</a:t>
            </a:r>
            <a:r>
              <a:rPr lang="en-US" dirty="0"/>
              <a:t> </a:t>
            </a:r>
            <a:r>
              <a:rPr lang="en-US" dirty="0" err="1"/>
              <a:t>липидни</a:t>
            </a:r>
            <a:r>
              <a:rPr lang="en-US" dirty="0"/>
              <a:t> </a:t>
            </a:r>
            <a:r>
              <a:rPr lang="en-US" dirty="0" err="1"/>
              <a:t>омотач</a:t>
            </a:r>
            <a:r>
              <a:rPr lang="en-US" dirty="0"/>
              <a:t> </a:t>
            </a:r>
            <a:endParaRPr lang="sr-Cyrl-RS" dirty="0"/>
          </a:p>
          <a:p>
            <a:endParaRPr lang="sr-Cyrl-RS" dirty="0"/>
          </a:p>
          <a:p>
            <a:r>
              <a:rPr lang="en-US" dirty="0" err="1"/>
              <a:t>Већина</a:t>
            </a:r>
            <a:r>
              <a:rPr lang="en-US" dirty="0"/>
              <a:t> </a:t>
            </a:r>
            <a:r>
              <a:rPr lang="en-US" dirty="0" err="1"/>
              <a:t>супстанци</a:t>
            </a:r>
            <a:r>
              <a:rPr lang="en-US" dirty="0"/>
              <a:t> </a:t>
            </a:r>
            <a:r>
              <a:rPr lang="en-US" dirty="0" err="1"/>
              <a:t>које</a:t>
            </a:r>
            <a:r>
              <a:rPr lang="en-US" dirty="0"/>
              <a:t> </a:t>
            </a:r>
            <a:r>
              <a:rPr lang="en-US" dirty="0" err="1"/>
              <a:t>се</a:t>
            </a:r>
            <a:r>
              <a:rPr lang="en-US" dirty="0"/>
              <a:t> </a:t>
            </a:r>
            <a:r>
              <a:rPr lang="en-US" dirty="0" err="1"/>
              <a:t>користе</a:t>
            </a:r>
            <a:r>
              <a:rPr lang="en-US" dirty="0"/>
              <a:t> </a:t>
            </a:r>
            <a:r>
              <a:rPr lang="en-US" dirty="0" err="1"/>
              <a:t>за</a:t>
            </a:r>
            <a:r>
              <a:rPr lang="en-US" dirty="0"/>
              <a:t> </a:t>
            </a:r>
            <a:r>
              <a:rPr lang="en-US" dirty="0" err="1"/>
              <a:t>дезинфекцију</a:t>
            </a:r>
            <a:r>
              <a:rPr lang="en-US" dirty="0"/>
              <a:t> </a:t>
            </a:r>
            <a:r>
              <a:rPr lang="en-US" dirty="0" err="1"/>
              <a:t>су</a:t>
            </a:r>
            <a:r>
              <a:rPr lang="en-US" dirty="0"/>
              <a:t> </a:t>
            </a:r>
            <a:r>
              <a:rPr lang="en-US" dirty="0" err="1"/>
              <a:t>протоплазматски</a:t>
            </a:r>
            <a:r>
              <a:rPr lang="en-US" dirty="0"/>
              <a:t> </a:t>
            </a:r>
            <a:r>
              <a:rPr lang="en-US" dirty="0" err="1"/>
              <a:t>отрови</a:t>
            </a:r>
            <a:r>
              <a:rPr lang="en-US" dirty="0"/>
              <a:t>, </a:t>
            </a:r>
            <a:r>
              <a:rPr lang="en-US" dirty="0" err="1"/>
              <a:t>не</a:t>
            </a:r>
            <a:r>
              <a:rPr lang="en-US" dirty="0"/>
              <a:t> </a:t>
            </a:r>
            <a:r>
              <a:rPr lang="en-US" dirty="0" err="1"/>
              <a:t>користе</a:t>
            </a:r>
            <a:r>
              <a:rPr lang="en-US" dirty="0"/>
              <a:t> </a:t>
            </a:r>
            <a:r>
              <a:rPr lang="en-US" dirty="0" err="1"/>
              <a:t>се</a:t>
            </a:r>
            <a:r>
              <a:rPr lang="en-US" dirty="0"/>
              <a:t> </a:t>
            </a:r>
            <a:r>
              <a:rPr lang="en-US" dirty="0" err="1"/>
              <a:t>за</a:t>
            </a:r>
            <a:r>
              <a:rPr lang="en-US" dirty="0"/>
              <a:t> </a:t>
            </a:r>
            <a:r>
              <a:rPr lang="en-US" dirty="0" err="1"/>
              <a:t>лечење</a:t>
            </a:r>
            <a:r>
              <a:rPr lang="en-US" dirty="0"/>
              <a:t> </a:t>
            </a:r>
            <a:r>
              <a:rPr lang="en-US" dirty="0" err="1"/>
              <a:t>инфекција</a:t>
            </a:r>
            <a:r>
              <a:rPr lang="en-US" dirty="0"/>
              <a:t> (</a:t>
            </a:r>
            <a:r>
              <a:rPr lang="en-US" dirty="0" err="1"/>
              <a:t>изузев</a:t>
            </a:r>
            <a:r>
              <a:rPr lang="en-US" dirty="0"/>
              <a:t> </a:t>
            </a:r>
            <a:r>
              <a:rPr lang="en-US" dirty="0" err="1"/>
              <a:t>суперфицијалних</a:t>
            </a:r>
            <a:r>
              <a:rPr lang="en-US" dirty="0"/>
              <a:t>).</a:t>
            </a:r>
            <a:endParaRPr lang="sr-Cyrl-RS" dirty="0"/>
          </a:p>
          <a:p>
            <a:endParaRPr lang="sr-Cyrl-RS" dirty="0"/>
          </a:p>
          <a:p>
            <a:endParaRPr lang="sr-Cyrl-RS" dirty="0"/>
          </a:p>
          <a:p>
            <a:r>
              <a:rPr lang="sr-Cyrl-RS" dirty="0">
                <a:solidFill>
                  <a:srgbClr val="C00000"/>
                </a:solidFill>
              </a:rPr>
              <a:t>Присуство органских материја значајно  омета процес дезинфекције! </a:t>
            </a:r>
            <a:endParaRPr lang="en-US" dirty="0">
              <a:solidFill>
                <a:srgbClr val="C00000"/>
              </a:solidFill>
            </a:endParaRPr>
          </a:p>
          <a:p>
            <a:endParaRPr lang="sr-Cyrl-RS" sz="2400" b="1" dirty="0"/>
          </a:p>
          <a:p>
            <a:endParaRPr lang="sr-Cyrl-RS" sz="2000" dirty="0"/>
          </a:p>
          <a:p>
            <a:endParaRPr lang="sr-Cyrl-RS" sz="2000" dirty="0"/>
          </a:p>
          <a:p>
            <a:pPr lvl="0"/>
            <a:endParaRPr lang="sr-Cyrl-RS" sz="2000" b="1" dirty="0"/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3200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3200" b="1" dirty="0">
              <a:solidFill>
                <a:srgbClr val="C00000"/>
              </a:solidFill>
            </a:endParaRPr>
          </a:p>
          <a:p>
            <a:endParaRPr lang="sr-Cyrl-RS" sz="2000" dirty="0">
              <a:latin typeface="Palatino Linotype" pitchFamily="18" charset="0"/>
            </a:endParaRPr>
          </a:p>
          <a:p>
            <a:endParaRPr lang="en-US" sz="2000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Cyrl-RS" sz="4400" b="1" dirty="0">
                <a:solidFill>
                  <a:schemeClr val="bg1"/>
                </a:solidFill>
                <a:latin typeface="Palatino Linotype" pitchFamily="18" charset="0"/>
                <a:ea typeface="+mj-ea"/>
                <a:cs typeface="+mj-cs"/>
              </a:rPr>
              <a:t>Стерилизација и дезинфекција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9512" y="966207"/>
            <a:ext cx="8784976" cy="9756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2400" b="1" dirty="0"/>
              <a:t>Дезинфекција</a:t>
            </a:r>
          </a:p>
          <a:p>
            <a:endParaRPr lang="en-US" sz="2000" b="1" dirty="0"/>
          </a:p>
          <a:p>
            <a:r>
              <a:rPr lang="en-US" sz="2400" b="1" dirty="0" err="1">
                <a:solidFill>
                  <a:srgbClr val="C00000"/>
                </a:solidFill>
              </a:rPr>
              <a:t>Алкохол</a:t>
            </a:r>
            <a:endParaRPr lang="en-US" sz="2400" dirty="0">
              <a:solidFill>
                <a:srgbClr val="C00000"/>
              </a:solidFill>
            </a:endParaRPr>
          </a:p>
          <a:p>
            <a:r>
              <a:rPr lang="en-US" sz="2000" dirty="0"/>
              <a:t>у </a:t>
            </a:r>
            <a:r>
              <a:rPr lang="en-US" sz="2000" dirty="0" err="1"/>
              <a:t>течном</a:t>
            </a:r>
            <a:r>
              <a:rPr lang="en-US" sz="2000" dirty="0"/>
              <a:t> </a:t>
            </a:r>
            <a:r>
              <a:rPr lang="en-US" sz="2000" dirty="0" err="1"/>
              <a:t>стању</a:t>
            </a:r>
            <a:r>
              <a:rPr lang="en-US" sz="2000" dirty="0"/>
              <a:t> у </a:t>
            </a:r>
            <a:r>
              <a:rPr lang="en-US" sz="2000" dirty="0" err="1"/>
              <a:t>концентрацији</a:t>
            </a:r>
            <a:r>
              <a:rPr lang="en-US" sz="2000" dirty="0"/>
              <a:t> 70-95% </a:t>
            </a:r>
            <a:r>
              <a:rPr lang="en-US" sz="2000" dirty="0" err="1"/>
              <a:t>денатурише</a:t>
            </a:r>
            <a:r>
              <a:rPr lang="en-US" sz="2000" dirty="0"/>
              <a:t> </a:t>
            </a:r>
            <a:r>
              <a:rPr lang="en-US" sz="2000" dirty="0" err="1"/>
              <a:t>протеине</a:t>
            </a:r>
            <a:r>
              <a:rPr lang="en-US" sz="2000" dirty="0"/>
              <a:t> </a:t>
            </a:r>
            <a:r>
              <a:rPr lang="sr-Cyrl-RS" sz="2000" dirty="0"/>
              <a:t> па</a:t>
            </a:r>
            <a:r>
              <a:rPr lang="en-US" sz="2000" dirty="0"/>
              <a:t> </a:t>
            </a:r>
            <a:r>
              <a:rPr lang="en-US" sz="2000" dirty="0" err="1"/>
              <a:t>веома</a:t>
            </a:r>
            <a:r>
              <a:rPr lang="en-US" sz="2000" dirty="0"/>
              <a:t> </a:t>
            </a:r>
            <a:r>
              <a:rPr lang="en-US" sz="2000" dirty="0" err="1"/>
              <a:t>брзо</a:t>
            </a:r>
            <a:r>
              <a:rPr lang="en-US" sz="2000" dirty="0"/>
              <a:t> </a:t>
            </a:r>
            <a:r>
              <a:rPr lang="en-US" sz="2000" dirty="0" err="1"/>
              <a:t>убија</a:t>
            </a:r>
            <a:r>
              <a:rPr lang="en-US" sz="2000" dirty="0"/>
              <a:t> </a:t>
            </a:r>
            <a:r>
              <a:rPr lang="en-US" sz="2000" dirty="0" err="1"/>
              <a:t>вегетативне</a:t>
            </a:r>
            <a:r>
              <a:rPr lang="en-US" sz="2000" dirty="0"/>
              <a:t> </a:t>
            </a:r>
            <a:r>
              <a:rPr lang="en-US" sz="2000" dirty="0" err="1"/>
              <a:t>облике</a:t>
            </a:r>
            <a:r>
              <a:rPr lang="en-US" sz="2000" dirty="0"/>
              <a:t> </a:t>
            </a:r>
            <a:r>
              <a:rPr lang="en-US" sz="2000" dirty="0" err="1"/>
              <a:t>бактерија</a:t>
            </a:r>
            <a:r>
              <a:rPr lang="en-US" sz="2000" dirty="0"/>
              <a:t>, </a:t>
            </a:r>
            <a:r>
              <a:rPr lang="sr-Cyrl-RS" sz="2000" dirty="0"/>
              <a:t>н</a:t>
            </a:r>
            <a:r>
              <a:rPr lang="en-US" sz="2000" dirty="0"/>
              <a:t>е </a:t>
            </a:r>
            <a:r>
              <a:rPr lang="en-US" sz="2000" dirty="0" err="1"/>
              <a:t>делује</a:t>
            </a:r>
            <a:r>
              <a:rPr lang="en-US" sz="2000" dirty="0"/>
              <a:t> </a:t>
            </a:r>
            <a:r>
              <a:rPr lang="en-US" sz="2000" dirty="0" err="1"/>
              <a:t>на</a:t>
            </a:r>
            <a:r>
              <a:rPr lang="en-US" sz="2000" dirty="0"/>
              <a:t> </a:t>
            </a:r>
            <a:r>
              <a:rPr lang="en-US" sz="2000" dirty="0" err="1"/>
              <a:t>споре</a:t>
            </a:r>
            <a:r>
              <a:rPr lang="en-US" sz="2000" dirty="0"/>
              <a:t> и </a:t>
            </a:r>
            <a:r>
              <a:rPr lang="en-US" sz="2000" dirty="0" err="1"/>
              <a:t>већину</a:t>
            </a:r>
            <a:r>
              <a:rPr lang="en-US" sz="2000" dirty="0"/>
              <a:t> </a:t>
            </a:r>
            <a:r>
              <a:rPr lang="en-US" sz="2000" dirty="0" err="1"/>
              <a:t>вируса</a:t>
            </a:r>
            <a:r>
              <a:rPr lang="en-US" sz="2000" dirty="0"/>
              <a:t>. </a:t>
            </a:r>
            <a:endParaRPr lang="sr-Cyrl-RS" sz="2000" dirty="0"/>
          </a:p>
          <a:p>
            <a:r>
              <a:rPr lang="sr-Cyrl-RS" sz="2000" dirty="0"/>
              <a:t>100% </a:t>
            </a:r>
            <a:r>
              <a:rPr lang="en-US" sz="2000" dirty="0" err="1"/>
              <a:t>алкохол</a:t>
            </a:r>
            <a:r>
              <a:rPr lang="en-US" sz="2000" dirty="0"/>
              <a:t> </a:t>
            </a:r>
            <a:r>
              <a:rPr lang="en-US" sz="2000" dirty="0" err="1"/>
              <a:t>дехидрира</a:t>
            </a:r>
            <a:r>
              <a:rPr lang="en-US" sz="2000" dirty="0"/>
              <a:t> </a:t>
            </a:r>
            <a:r>
              <a:rPr lang="en-US" sz="2000" dirty="0" err="1"/>
              <a:t>микроорганизме</a:t>
            </a:r>
            <a:r>
              <a:rPr lang="en-US" sz="2000" dirty="0"/>
              <a:t> </a:t>
            </a:r>
            <a:r>
              <a:rPr lang="en-US" sz="2000" dirty="0" err="1"/>
              <a:t>брзо</a:t>
            </a:r>
            <a:r>
              <a:rPr lang="en-US" sz="2000" dirty="0"/>
              <a:t> </a:t>
            </a:r>
            <a:r>
              <a:rPr lang="en-US" sz="2000" dirty="0" err="1"/>
              <a:t>али</a:t>
            </a:r>
            <a:r>
              <a:rPr lang="en-US" sz="2000" dirty="0"/>
              <a:t> </a:t>
            </a:r>
            <a:r>
              <a:rPr lang="en-US" sz="2000" dirty="0" err="1"/>
              <a:t>их</a:t>
            </a:r>
            <a:r>
              <a:rPr lang="en-US" sz="2000" dirty="0"/>
              <a:t> </a:t>
            </a:r>
            <a:r>
              <a:rPr lang="en-US" sz="2000" dirty="0" err="1"/>
              <a:t>не</a:t>
            </a:r>
            <a:r>
              <a:rPr lang="en-US" sz="2000" dirty="0"/>
              <a:t> </a:t>
            </a:r>
            <a:r>
              <a:rPr lang="en-US" sz="2000" dirty="0" err="1"/>
              <a:t>убија</a:t>
            </a:r>
            <a:r>
              <a:rPr lang="en-US" sz="2000" dirty="0"/>
              <a:t> </a:t>
            </a:r>
            <a:r>
              <a:rPr lang="en-US" sz="2000" dirty="0" err="1"/>
              <a:t>јер</a:t>
            </a:r>
            <a:r>
              <a:rPr lang="en-US" sz="2000" dirty="0"/>
              <a:t> </a:t>
            </a:r>
            <a:r>
              <a:rPr lang="en-US" sz="2000" b="1" dirty="0" err="1"/>
              <a:t>процес</a:t>
            </a:r>
            <a:r>
              <a:rPr lang="en-US" sz="2000" b="1" dirty="0"/>
              <a:t> </a:t>
            </a:r>
            <a:r>
              <a:rPr lang="en-US" sz="2000" b="1" dirty="0" err="1"/>
              <a:t>убијања</a:t>
            </a:r>
            <a:r>
              <a:rPr lang="en-US" sz="2000" b="1" dirty="0"/>
              <a:t> </a:t>
            </a:r>
            <a:r>
              <a:rPr lang="en-US" sz="2000" b="1" dirty="0" err="1"/>
              <a:t>захтева</a:t>
            </a:r>
            <a:r>
              <a:rPr lang="en-US" sz="2000" b="1" dirty="0"/>
              <a:t> </a:t>
            </a:r>
            <a:r>
              <a:rPr lang="en-US" sz="2000" b="1" dirty="0" err="1"/>
              <a:t>молекуле</a:t>
            </a:r>
            <a:r>
              <a:rPr lang="en-US" sz="2000" b="1" dirty="0"/>
              <a:t> </a:t>
            </a:r>
            <a:r>
              <a:rPr lang="en-US" sz="2000" b="1" dirty="0" err="1"/>
              <a:t>воде</a:t>
            </a:r>
            <a:r>
              <a:rPr lang="en-US" sz="2000" dirty="0"/>
              <a:t>. </a:t>
            </a:r>
            <a:endParaRPr lang="sr-Cyrl-RS" sz="2000" dirty="0"/>
          </a:p>
          <a:p>
            <a:r>
              <a:rPr lang="sr-Cyrl-RS" sz="2000" dirty="0"/>
              <a:t>Алкохол (</a:t>
            </a:r>
            <a:r>
              <a:rPr lang="en-US" sz="2000" dirty="0"/>
              <a:t>70-90%</a:t>
            </a:r>
            <a:r>
              <a:rPr lang="sr-Cyrl-RS" sz="2000" dirty="0"/>
              <a:t>)</a:t>
            </a:r>
            <a:r>
              <a:rPr lang="en-US" sz="2000" dirty="0"/>
              <a:t> и </a:t>
            </a:r>
            <a:r>
              <a:rPr lang="en-US" sz="2000" dirty="0" err="1"/>
              <a:t>изопропил-алкохол</a:t>
            </a:r>
            <a:r>
              <a:rPr lang="en-US" sz="2000" dirty="0"/>
              <a:t> </a:t>
            </a:r>
            <a:r>
              <a:rPr lang="sr-Cyrl-RS" sz="2000" dirty="0"/>
              <a:t>(</a:t>
            </a:r>
            <a:r>
              <a:rPr lang="en-US" sz="2000" dirty="0"/>
              <a:t>90-95%</a:t>
            </a:r>
            <a:r>
              <a:rPr lang="sr-Cyrl-RS" sz="2000" dirty="0"/>
              <a:t>)</a:t>
            </a:r>
            <a:r>
              <a:rPr lang="en-US" sz="2000" dirty="0"/>
              <a:t> </a:t>
            </a:r>
            <a:r>
              <a:rPr lang="en-US" sz="2000" dirty="0" err="1"/>
              <a:t>се</a:t>
            </a:r>
            <a:r>
              <a:rPr lang="en-US" sz="2000" dirty="0"/>
              <a:t> </a:t>
            </a:r>
            <a:r>
              <a:rPr lang="en-US" sz="2000" dirty="0" err="1"/>
              <a:t>веома</a:t>
            </a:r>
            <a:r>
              <a:rPr lang="en-US" sz="2000" dirty="0"/>
              <a:t> </a:t>
            </a:r>
            <a:r>
              <a:rPr lang="en-US" sz="2000" dirty="0" err="1"/>
              <a:t>често</a:t>
            </a:r>
            <a:r>
              <a:rPr lang="en-US" sz="2000" dirty="0"/>
              <a:t> </a:t>
            </a:r>
            <a:r>
              <a:rPr lang="en-US" sz="2000" dirty="0" err="1"/>
              <a:t>користе</a:t>
            </a:r>
            <a:r>
              <a:rPr lang="en-US" sz="2000" dirty="0"/>
              <a:t> </a:t>
            </a:r>
            <a:r>
              <a:rPr lang="en-US" sz="2000" dirty="0" err="1"/>
              <a:t>за</a:t>
            </a:r>
            <a:r>
              <a:rPr lang="en-US" sz="2000" dirty="0"/>
              <a:t> </a:t>
            </a:r>
            <a:r>
              <a:rPr lang="en-US" sz="2000" dirty="0" err="1"/>
              <a:t>деконтаминацију</a:t>
            </a:r>
            <a:r>
              <a:rPr lang="en-US" sz="2000" dirty="0"/>
              <a:t> </a:t>
            </a:r>
            <a:r>
              <a:rPr lang="en-US" sz="2000" dirty="0" err="1"/>
              <a:t>коже</a:t>
            </a:r>
            <a:r>
              <a:rPr lang="en-US" sz="2000" dirty="0"/>
              <a:t> </a:t>
            </a:r>
            <a:r>
              <a:rPr lang="en-US" sz="2000" dirty="0" err="1"/>
              <a:t>пре</a:t>
            </a:r>
            <a:r>
              <a:rPr lang="en-US" sz="2000" dirty="0"/>
              <a:t> </a:t>
            </a:r>
            <a:r>
              <a:rPr lang="en-US" sz="2000" dirty="0" err="1"/>
              <a:t>неких</a:t>
            </a:r>
            <a:r>
              <a:rPr lang="en-US" sz="2000" dirty="0"/>
              <a:t> </a:t>
            </a:r>
            <a:r>
              <a:rPr lang="en-US" sz="2000" dirty="0" err="1"/>
              <a:t>једноставних</a:t>
            </a:r>
            <a:r>
              <a:rPr lang="en-US" sz="2000" dirty="0"/>
              <a:t> </a:t>
            </a:r>
            <a:r>
              <a:rPr lang="en-US" sz="2000" dirty="0" err="1"/>
              <a:t>инвазивних</a:t>
            </a:r>
            <a:r>
              <a:rPr lang="en-US" sz="2000" dirty="0"/>
              <a:t> </a:t>
            </a:r>
            <a:r>
              <a:rPr lang="en-US" sz="2000" dirty="0" err="1"/>
              <a:t>процедура</a:t>
            </a:r>
            <a:r>
              <a:rPr lang="en-US" sz="2000" dirty="0"/>
              <a:t> </a:t>
            </a:r>
            <a:r>
              <a:rPr lang="en-US" sz="2000" dirty="0" err="1"/>
              <a:t>као</a:t>
            </a:r>
            <a:r>
              <a:rPr lang="en-US" sz="2000" dirty="0"/>
              <a:t> </a:t>
            </a:r>
            <a:r>
              <a:rPr lang="en-US" sz="2000" dirty="0" err="1"/>
              <a:t>што</a:t>
            </a:r>
            <a:r>
              <a:rPr lang="en-US" sz="2000" dirty="0"/>
              <a:t> </a:t>
            </a:r>
            <a:r>
              <a:rPr lang="en-US" sz="2000" dirty="0" err="1"/>
              <a:t>је</a:t>
            </a:r>
            <a:r>
              <a:rPr lang="en-US" sz="2000" dirty="0"/>
              <a:t> </a:t>
            </a:r>
            <a:r>
              <a:rPr lang="en-US" sz="2000" dirty="0" err="1"/>
              <a:t>венепункција</a:t>
            </a:r>
            <a:r>
              <a:rPr lang="en-US" sz="2000" dirty="0"/>
              <a:t>. </a:t>
            </a:r>
            <a:endParaRPr lang="sr-Cyrl-RS" sz="2000" dirty="0"/>
          </a:p>
          <a:p>
            <a:endParaRPr lang="sr-Cyrl-RS" sz="2000" dirty="0"/>
          </a:p>
          <a:p>
            <a:r>
              <a:rPr lang="sr-Cyrl-RS" sz="2000" b="1" dirty="0"/>
              <a:t>*м</a:t>
            </a:r>
            <a:r>
              <a:rPr lang="en-US" sz="2000" b="1" dirty="0" err="1"/>
              <a:t>еђутим</a:t>
            </a:r>
            <a:r>
              <a:rPr lang="en-US" sz="2000" b="1" dirty="0"/>
              <a:t> </a:t>
            </a:r>
            <a:r>
              <a:rPr lang="en-US" sz="2000" b="1" dirty="0" err="1"/>
              <a:t>њихов</a:t>
            </a:r>
            <a:r>
              <a:rPr lang="en-US" sz="2000" b="1" dirty="0"/>
              <a:t> </a:t>
            </a:r>
            <a:r>
              <a:rPr lang="en-US" sz="2000" b="1" dirty="0" err="1"/>
              <a:t>ефекат</a:t>
            </a:r>
            <a:r>
              <a:rPr lang="en-US" sz="2000" b="1" dirty="0"/>
              <a:t> </a:t>
            </a:r>
            <a:r>
              <a:rPr lang="en-US" sz="2000" b="1" dirty="0" err="1"/>
              <a:t>није</a:t>
            </a:r>
            <a:r>
              <a:rPr lang="en-US" sz="2000" b="1" dirty="0"/>
              <a:t> </a:t>
            </a:r>
            <a:r>
              <a:rPr lang="en-US" sz="2000" b="1" dirty="0" err="1"/>
              <a:t>тренутан</a:t>
            </a:r>
            <a:r>
              <a:rPr lang="sr-Cyrl-RS" sz="2000" b="1" dirty="0"/>
              <a:t>, веома је спор </a:t>
            </a:r>
            <a:r>
              <a:rPr lang="en-US" sz="2000" dirty="0"/>
              <a:t>и </a:t>
            </a:r>
            <a:r>
              <a:rPr lang="en-US" sz="2000" dirty="0" err="1"/>
              <a:t>традиционално</a:t>
            </a:r>
            <a:r>
              <a:rPr lang="en-US" sz="2000" dirty="0"/>
              <a:t> </a:t>
            </a:r>
            <a:r>
              <a:rPr lang="en-US" sz="2000" dirty="0" err="1"/>
              <a:t>брисање</a:t>
            </a:r>
            <a:r>
              <a:rPr lang="en-US" sz="2000" dirty="0"/>
              <a:t> </a:t>
            </a:r>
            <a:r>
              <a:rPr lang="en-US" sz="2000" dirty="0" err="1"/>
              <a:t>коже</a:t>
            </a:r>
            <a:r>
              <a:rPr lang="en-US" sz="2000" dirty="0"/>
              <a:t> </a:t>
            </a:r>
            <a:r>
              <a:rPr lang="en-US" sz="2000" dirty="0" err="1"/>
              <a:t>алкохолом</a:t>
            </a:r>
            <a:r>
              <a:rPr lang="en-US" sz="2000" dirty="0"/>
              <a:t> </a:t>
            </a:r>
            <a:r>
              <a:rPr lang="en-US" sz="2000" dirty="0" err="1"/>
              <a:t>пре</a:t>
            </a:r>
            <a:r>
              <a:rPr lang="en-US" sz="2000" dirty="0"/>
              <a:t> </a:t>
            </a:r>
            <a:r>
              <a:rPr lang="en-US" sz="2000" dirty="0" err="1"/>
              <a:t>вађења</a:t>
            </a:r>
            <a:r>
              <a:rPr lang="en-US" sz="2000" dirty="0"/>
              <a:t> </a:t>
            </a:r>
            <a:r>
              <a:rPr lang="en-US" sz="2000" dirty="0" err="1"/>
              <a:t>крви</a:t>
            </a:r>
            <a:r>
              <a:rPr lang="en-US" sz="2000" dirty="0"/>
              <a:t> </a:t>
            </a:r>
            <a:r>
              <a:rPr lang="en-US" sz="2000" dirty="0" err="1"/>
              <a:t>је</a:t>
            </a:r>
            <a:r>
              <a:rPr lang="en-US" sz="2000" dirty="0"/>
              <a:t> </a:t>
            </a:r>
            <a:r>
              <a:rPr lang="en-US" sz="2000" dirty="0" err="1"/>
              <a:t>више</a:t>
            </a:r>
            <a:r>
              <a:rPr lang="en-US" sz="2000" dirty="0"/>
              <a:t> </a:t>
            </a:r>
            <a:r>
              <a:rPr lang="en-US" sz="2000" dirty="0" err="1"/>
              <a:t>симболично</a:t>
            </a:r>
            <a:r>
              <a:rPr lang="en-US" sz="2000" dirty="0"/>
              <a:t> </a:t>
            </a:r>
            <a:r>
              <a:rPr lang="en-US" sz="2000" dirty="0" err="1"/>
              <a:t>него</a:t>
            </a:r>
            <a:r>
              <a:rPr lang="en-US" sz="2000" dirty="0"/>
              <a:t> </a:t>
            </a:r>
            <a:r>
              <a:rPr lang="en-US" sz="2000" dirty="0" err="1"/>
              <a:t>ефикасно</a:t>
            </a:r>
            <a:r>
              <a:rPr lang="en-US" sz="2000" dirty="0"/>
              <a:t> </a:t>
            </a:r>
            <a:r>
              <a:rPr lang="en-US" sz="2000" dirty="0" err="1"/>
              <a:t>зато</a:t>
            </a:r>
            <a:r>
              <a:rPr lang="en-US" sz="2000" dirty="0"/>
              <a:t> </a:t>
            </a:r>
            <a:r>
              <a:rPr lang="en-US" sz="2000" dirty="0" err="1"/>
              <a:t>што</a:t>
            </a:r>
            <a:r>
              <a:rPr lang="en-US" sz="2000" dirty="0"/>
              <a:t> </a:t>
            </a:r>
            <a:r>
              <a:rPr lang="en-US" sz="2000" dirty="0" err="1"/>
              <a:t>је</a:t>
            </a:r>
            <a:r>
              <a:rPr lang="en-US" sz="2000" dirty="0"/>
              <a:t> </a:t>
            </a:r>
            <a:r>
              <a:rPr lang="en-US" sz="2000" dirty="0" err="1"/>
              <a:t>то</a:t>
            </a:r>
            <a:r>
              <a:rPr lang="en-US" sz="2000" dirty="0"/>
              <a:t> </a:t>
            </a:r>
            <a:r>
              <a:rPr lang="en-US" sz="2000" dirty="0" err="1"/>
              <a:t>недовољно</a:t>
            </a:r>
            <a:r>
              <a:rPr lang="en-US" sz="2000" dirty="0"/>
              <a:t> </a:t>
            </a:r>
            <a:r>
              <a:rPr lang="en-US" sz="2000" dirty="0" err="1"/>
              <a:t>времена</a:t>
            </a:r>
            <a:r>
              <a:rPr lang="en-US" sz="2000" dirty="0"/>
              <a:t> </a:t>
            </a:r>
            <a:r>
              <a:rPr lang="en-US" sz="2000" dirty="0" err="1"/>
              <a:t>да</a:t>
            </a:r>
            <a:r>
              <a:rPr lang="en-US" sz="2000" dirty="0"/>
              <a:t> </a:t>
            </a:r>
            <a:r>
              <a:rPr lang="en-US" sz="2000" dirty="0" err="1"/>
              <a:t>се</a:t>
            </a:r>
            <a:r>
              <a:rPr lang="en-US" sz="2000" dirty="0"/>
              <a:t> </a:t>
            </a:r>
            <a:r>
              <a:rPr lang="en-US" sz="2000" dirty="0" err="1"/>
              <a:t>убију</a:t>
            </a:r>
            <a:r>
              <a:rPr lang="en-US" sz="2000" dirty="0"/>
              <a:t> </a:t>
            </a:r>
            <a:r>
              <a:rPr lang="en-US" sz="2000" dirty="0" err="1"/>
              <a:t>микроорганизми</a:t>
            </a:r>
            <a:r>
              <a:rPr lang="en-US" sz="2000" dirty="0"/>
              <a:t>. </a:t>
            </a:r>
            <a:endParaRPr lang="sr-Cyrl-RS" sz="2000" dirty="0"/>
          </a:p>
          <a:p>
            <a:endParaRPr lang="sr-Cyrl-RS" sz="2000" b="1" dirty="0"/>
          </a:p>
          <a:p>
            <a:endParaRPr lang="sr-Cyrl-RS" sz="2000" dirty="0"/>
          </a:p>
          <a:p>
            <a:endParaRPr lang="sr-Cyrl-RS" sz="2000" dirty="0"/>
          </a:p>
          <a:p>
            <a:pPr lvl="0"/>
            <a:endParaRPr lang="sr-Cyrl-RS" sz="2000" b="1" dirty="0"/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2000" dirty="0">
              <a:solidFill>
                <a:srgbClr val="C00000"/>
              </a:solidFill>
            </a:endParaRPr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2000" dirty="0">
              <a:latin typeface="Palatino Linotype" pitchFamily="18" charset="0"/>
            </a:endParaRPr>
          </a:p>
          <a:p>
            <a:endParaRPr lang="en-US" sz="2000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Cyrl-RS" sz="4400" b="1" dirty="0">
                <a:solidFill>
                  <a:schemeClr val="bg1"/>
                </a:solidFill>
                <a:latin typeface="Palatino Linotype" pitchFamily="18" charset="0"/>
                <a:ea typeface="+mj-ea"/>
                <a:cs typeface="+mj-cs"/>
              </a:rPr>
              <a:t>Стерилизација и дезинфекција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9512" y="966207"/>
            <a:ext cx="8784976" cy="100027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2400" b="1" dirty="0"/>
              <a:t>Дезинфекција</a:t>
            </a:r>
          </a:p>
          <a:p>
            <a:r>
              <a:rPr lang="en-US" sz="2400" b="1" dirty="0" err="1">
                <a:solidFill>
                  <a:srgbClr val="C00000"/>
                </a:solidFill>
              </a:rPr>
              <a:t>Халогени</a:t>
            </a:r>
            <a:endParaRPr lang="sr-Cyrl-RS" sz="2400" b="1" dirty="0">
              <a:solidFill>
                <a:srgbClr val="C00000"/>
              </a:solidFill>
            </a:endParaRPr>
          </a:p>
          <a:p>
            <a:endParaRPr lang="en-US" sz="2000" dirty="0">
              <a:solidFill>
                <a:srgbClr val="C00000"/>
              </a:solidFill>
            </a:endParaRPr>
          </a:p>
          <a:p>
            <a:r>
              <a:rPr lang="en-US" sz="2000" b="1" dirty="0" err="1"/>
              <a:t>Јод</a:t>
            </a:r>
            <a:r>
              <a:rPr lang="en-US" sz="2000" dirty="0"/>
              <a:t> </a:t>
            </a:r>
            <a:r>
              <a:rPr lang="en-US" sz="2000" dirty="0" err="1"/>
              <a:t>оксидује</a:t>
            </a:r>
            <a:r>
              <a:rPr lang="en-US" sz="2000" dirty="0"/>
              <a:t> </a:t>
            </a:r>
            <a:r>
              <a:rPr lang="en-US" sz="2000" dirty="0" err="1"/>
              <a:t>кључне</a:t>
            </a:r>
            <a:r>
              <a:rPr lang="en-US" sz="2000" dirty="0"/>
              <a:t> </a:t>
            </a:r>
            <a:r>
              <a:rPr lang="en-US" sz="2000" dirty="0" err="1"/>
              <a:t>компоненте</a:t>
            </a:r>
            <a:r>
              <a:rPr lang="en-US" sz="2000" dirty="0"/>
              <a:t> </a:t>
            </a:r>
            <a:r>
              <a:rPr lang="en-US" sz="2000" dirty="0" err="1"/>
              <a:t>ћелијског</a:t>
            </a:r>
            <a:r>
              <a:rPr lang="en-US" sz="2000" dirty="0"/>
              <a:t> </a:t>
            </a:r>
            <a:r>
              <a:rPr lang="en-US" sz="2000" dirty="0" err="1"/>
              <a:t>зида</a:t>
            </a:r>
            <a:r>
              <a:rPr lang="en-US" sz="2000" dirty="0"/>
              <a:t> </a:t>
            </a:r>
            <a:r>
              <a:rPr lang="en-US" sz="2000" dirty="0" err="1"/>
              <a:t>микроорганизама</a:t>
            </a:r>
            <a:r>
              <a:rPr lang="en-US" sz="2000" dirty="0"/>
              <a:t>. </a:t>
            </a:r>
            <a:r>
              <a:rPr lang="en-US" sz="2000" dirty="0" err="1"/>
              <a:t>Оригинално</a:t>
            </a:r>
            <a:r>
              <a:rPr lang="en-US" sz="2000" dirty="0"/>
              <a:t> </a:t>
            </a:r>
            <a:r>
              <a:rPr lang="en-US" sz="2000" dirty="0" err="1"/>
              <a:t>се</a:t>
            </a:r>
            <a:r>
              <a:rPr lang="en-US" sz="2000" dirty="0"/>
              <a:t> </a:t>
            </a:r>
            <a:r>
              <a:rPr lang="en-US" sz="2000" dirty="0" err="1"/>
              <a:t>користи</a:t>
            </a:r>
            <a:r>
              <a:rPr lang="en-US" sz="2000" dirty="0"/>
              <a:t> </a:t>
            </a:r>
            <a:r>
              <a:rPr lang="en-US" sz="2000" dirty="0" err="1"/>
              <a:t>као</a:t>
            </a:r>
            <a:r>
              <a:rPr lang="en-US" sz="2000" dirty="0"/>
              <a:t> </a:t>
            </a:r>
            <a:r>
              <a:rPr lang="en-US" sz="2000" dirty="0" err="1"/>
              <a:t>тинктура</a:t>
            </a:r>
            <a:r>
              <a:rPr lang="en-US" sz="2000" dirty="0"/>
              <a:t> 2% </a:t>
            </a:r>
            <a:r>
              <a:rPr lang="en-US" sz="2000" dirty="0" err="1"/>
              <a:t>јода</a:t>
            </a:r>
            <a:r>
              <a:rPr lang="en-US" sz="2000" dirty="0"/>
              <a:t> у 55% </a:t>
            </a:r>
            <a:r>
              <a:rPr lang="en-US" sz="2000" dirty="0" err="1"/>
              <a:t>алкохолу</a:t>
            </a:r>
            <a:r>
              <a:rPr lang="en-US" sz="2000" dirty="0"/>
              <a:t> и </a:t>
            </a:r>
            <a:r>
              <a:rPr lang="en-US" sz="2000" dirty="0" err="1"/>
              <a:t>тако</a:t>
            </a:r>
            <a:r>
              <a:rPr lang="en-US" sz="2000" dirty="0"/>
              <a:t> </a:t>
            </a:r>
            <a:r>
              <a:rPr lang="en-US" sz="2000" dirty="0" err="1"/>
              <a:t>убија</a:t>
            </a:r>
            <a:r>
              <a:rPr lang="en-US" sz="2000" dirty="0"/>
              <a:t> </a:t>
            </a:r>
            <a:r>
              <a:rPr lang="en-US" sz="2000" dirty="0" err="1"/>
              <a:t>микроорганизме</a:t>
            </a:r>
            <a:r>
              <a:rPr lang="en-US" sz="2000" dirty="0"/>
              <a:t> </a:t>
            </a:r>
            <a:r>
              <a:rPr lang="en-US" sz="2000" dirty="0" err="1"/>
              <a:t>много</a:t>
            </a:r>
            <a:r>
              <a:rPr lang="en-US" sz="2000" dirty="0"/>
              <a:t> </a:t>
            </a:r>
            <a:r>
              <a:rPr lang="en-US" sz="2000" dirty="0" err="1"/>
              <a:t>брже</a:t>
            </a:r>
            <a:r>
              <a:rPr lang="en-US" sz="2000" dirty="0"/>
              <a:t> и </a:t>
            </a:r>
            <a:r>
              <a:rPr lang="en-US" sz="2000" dirty="0" err="1"/>
              <a:t>ефикасније</a:t>
            </a:r>
            <a:r>
              <a:rPr lang="en-US" sz="2000" dirty="0"/>
              <a:t> </a:t>
            </a:r>
            <a:r>
              <a:rPr lang="en-US" sz="2000" dirty="0" err="1"/>
              <a:t>него</a:t>
            </a:r>
            <a:r>
              <a:rPr lang="en-US" sz="2000" dirty="0"/>
              <a:t> </a:t>
            </a:r>
            <a:r>
              <a:rPr lang="en-US" sz="2000" dirty="0" err="1"/>
              <a:t>алкохол</a:t>
            </a:r>
            <a:r>
              <a:rPr lang="en-US" sz="2000" dirty="0"/>
              <a:t>. </a:t>
            </a:r>
            <a:r>
              <a:rPr lang="sr-Cyrl-RS" sz="2000" dirty="0"/>
              <a:t>П</a:t>
            </a:r>
            <a:r>
              <a:rPr lang="en-US" sz="2000" dirty="0" err="1"/>
              <a:t>репарати</a:t>
            </a:r>
            <a:r>
              <a:rPr lang="en-US" sz="2000" dirty="0"/>
              <a:t> у </a:t>
            </a:r>
            <a:r>
              <a:rPr lang="en-US" sz="2000" dirty="0" err="1"/>
              <a:t>којима</a:t>
            </a:r>
            <a:r>
              <a:rPr lang="en-US" sz="2000" dirty="0"/>
              <a:t> </a:t>
            </a:r>
            <a:r>
              <a:rPr lang="en-US" sz="2000" dirty="0" err="1"/>
              <a:t>се</a:t>
            </a:r>
            <a:r>
              <a:rPr lang="en-US" sz="2000" dirty="0"/>
              <a:t> </a:t>
            </a:r>
            <a:r>
              <a:rPr lang="en-US" sz="2000" dirty="0" err="1"/>
              <a:t>јод</a:t>
            </a:r>
            <a:r>
              <a:rPr lang="en-US" sz="2000" dirty="0"/>
              <a:t> </a:t>
            </a:r>
            <a:r>
              <a:rPr lang="en-US" sz="2000" dirty="0" err="1"/>
              <a:t>комбинује</a:t>
            </a:r>
            <a:r>
              <a:rPr lang="en-US" sz="2000" dirty="0"/>
              <a:t> </a:t>
            </a:r>
            <a:r>
              <a:rPr lang="en-US" sz="2000" dirty="0" err="1"/>
              <a:t>са</a:t>
            </a:r>
            <a:r>
              <a:rPr lang="en-US" sz="2000" dirty="0"/>
              <a:t> </a:t>
            </a:r>
            <a:r>
              <a:rPr lang="en-US" sz="2000" dirty="0" err="1"/>
              <a:t>носачима</a:t>
            </a:r>
            <a:r>
              <a:rPr lang="en-US" sz="2000" dirty="0"/>
              <a:t> (</a:t>
            </a:r>
            <a:r>
              <a:rPr lang="en-US" sz="2000" dirty="0" err="1"/>
              <a:t>повидон</a:t>
            </a:r>
            <a:r>
              <a:rPr lang="en-US" sz="2000" dirty="0"/>
              <a:t>) </a:t>
            </a:r>
            <a:r>
              <a:rPr lang="en-US" sz="2000" dirty="0" err="1"/>
              <a:t>или</a:t>
            </a:r>
            <a:r>
              <a:rPr lang="en-US" sz="2000" dirty="0"/>
              <a:t> </a:t>
            </a:r>
            <a:r>
              <a:rPr lang="en-US" sz="2000" dirty="0" err="1"/>
              <a:t>са</a:t>
            </a:r>
            <a:r>
              <a:rPr lang="en-US" sz="2000" dirty="0"/>
              <a:t> </a:t>
            </a:r>
            <a:r>
              <a:rPr lang="en-US" sz="2000" dirty="0" err="1"/>
              <a:t>нејонским</a:t>
            </a:r>
            <a:r>
              <a:rPr lang="en-US" sz="2000" dirty="0"/>
              <a:t> </a:t>
            </a:r>
            <a:r>
              <a:rPr lang="en-US" sz="2000" dirty="0" err="1"/>
              <a:t>детерџентима</a:t>
            </a:r>
            <a:r>
              <a:rPr lang="sr-Cyrl-RS" sz="2000" dirty="0"/>
              <a:t>  (</a:t>
            </a:r>
            <a:r>
              <a:rPr lang="en-US" sz="2000" dirty="0" err="1"/>
              <a:t>јодофоре</a:t>
            </a:r>
            <a:r>
              <a:rPr lang="sr-Cyrl-RS" sz="2000" dirty="0"/>
              <a:t>)</a:t>
            </a:r>
            <a:r>
              <a:rPr lang="en-US" sz="2000" dirty="0"/>
              <a:t> </a:t>
            </a:r>
            <a:r>
              <a:rPr lang="en-US" sz="2000" dirty="0" err="1"/>
              <a:t>постепено</a:t>
            </a:r>
            <a:r>
              <a:rPr lang="en-US" sz="2000" dirty="0"/>
              <a:t> </a:t>
            </a:r>
            <a:r>
              <a:rPr lang="en-US" sz="2000" dirty="0" err="1"/>
              <a:t>ослобађају</a:t>
            </a:r>
            <a:r>
              <a:rPr lang="en-US" sz="2000" dirty="0"/>
              <a:t> </a:t>
            </a:r>
            <a:r>
              <a:rPr lang="en-US" sz="2000" dirty="0" err="1"/>
              <a:t>мале</a:t>
            </a:r>
            <a:r>
              <a:rPr lang="en-US" sz="2000" dirty="0"/>
              <a:t> </a:t>
            </a:r>
            <a:r>
              <a:rPr lang="en-US" sz="2000" dirty="0" err="1"/>
              <a:t>количине</a:t>
            </a:r>
            <a:r>
              <a:rPr lang="en-US" sz="2000" dirty="0"/>
              <a:t> </a:t>
            </a:r>
            <a:r>
              <a:rPr lang="en-US" sz="2000" dirty="0" err="1"/>
              <a:t>јода</a:t>
            </a:r>
            <a:r>
              <a:rPr lang="en-US" sz="2000" dirty="0"/>
              <a:t>,  </a:t>
            </a:r>
            <a:r>
              <a:rPr lang="en-US" sz="2000" dirty="0" err="1"/>
              <a:t>мање</a:t>
            </a:r>
            <a:r>
              <a:rPr lang="en-US" sz="2000" dirty="0"/>
              <a:t> </a:t>
            </a:r>
            <a:r>
              <a:rPr lang="en-US" sz="2000" dirty="0" err="1"/>
              <a:t>боје</a:t>
            </a:r>
            <a:r>
              <a:rPr lang="en-US" sz="2000" dirty="0"/>
              <a:t> </a:t>
            </a:r>
            <a:r>
              <a:rPr lang="en-US" sz="2000" dirty="0" err="1"/>
              <a:t>кожу</a:t>
            </a:r>
            <a:r>
              <a:rPr lang="en-US" sz="2000" dirty="0"/>
              <a:t> и </a:t>
            </a:r>
            <a:r>
              <a:rPr lang="en-US" sz="2000" dirty="0" err="1"/>
              <a:t>не</a:t>
            </a:r>
            <a:r>
              <a:rPr lang="en-US" sz="2000" dirty="0"/>
              <a:t> </a:t>
            </a:r>
            <a:r>
              <a:rPr lang="en-US" sz="2000" dirty="0" err="1"/>
              <a:t>дехидра</a:t>
            </a:r>
            <a:r>
              <a:rPr lang="sr-Cyrl-RS" sz="2000" dirty="0"/>
              <a:t>тишу </a:t>
            </a:r>
            <a:r>
              <a:rPr lang="en-US" sz="2000" dirty="0" err="1"/>
              <a:t>је</a:t>
            </a:r>
            <a:r>
              <a:rPr lang="en-US" sz="2000" dirty="0"/>
              <a:t> </a:t>
            </a:r>
            <a:r>
              <a:rPr lang="en-US" sz="2000" dirty="0" err="1"/>
              <a:t>као</a:t>
            </a:r>
            <a:r>
              <a:rPr lang="en-US" sz="2000" dirty="0"/>
              <a:t>  </a:t>
            </a:r>
            <a:r>
              <a:rPr lang="en-US" sz="2000" dirty="0" err="1"/>
              <a:t>тинктуре</a:t>
            </a:r>
            <a:r>
              <a:rPr lang="en-US" sz="2000" dirty="0"/>
              <a:t> и </a:t>
            </a:r>
            <a:r>
              <a:rPr lang="en-US" sz="2000" dirty="0" err="1"/>
              <a:t>углавном</a:t>
            </a:r>
            <a:r>
              <a:rPr lang="en-US" sz="2000" dirty="0"/>
              <a:t> </a:t>
            </a:r>
            <a:r>
              <a:rPr lang="en-US" sz="2000" dirty="0" err="1"/>
              <a:t>се</a:t>
            </a:r>
            <a:r>
              <a:rPr lang="en-US" sz="2000" dirty="0"/>
              <a:t> </a:t>
            </a:r>
            <a:r>
              <a:rPr lang="en-US" sz="2000" dirty="0" err="1"/>
              <a:t>користе</a:t>
            </a:r>
            <a:r>
              <a:rPr lang="en-US" sz="2000" dirty="0"/>
              <a:t> </a:t>
            </a:r>
            <a:r>
              <a:rPr lang="en-US" sz="2000" dirty="0" err="1"/>
              <a:t>за</a:t>
            </a:r>
            <a:r>
              <a:rPr lang="en-US" sz="2000" dirty="0"/>
              <a:t> </a:t>
            </a:r>
            <a:r>
              <a:rPr lang="en-US" sz="2000" dirty="0" err="1"/>
              <a:t>припрему</a:t>
            </a:r>
            <a:r>
              <a:rPr lang="en-US" sz="2000" dirty="0"/>
              <a:t> </a:t>
            </a:r>
            <a:r>
              <a:rPr lang="en-US" sz="2000" dirty="0" err="1"/>
              <a:t>коже</a:t>
            </a:r>
            <a:r>
              <a:rPr lang="en-US" sz="2000" dirty="0"/>
              <a:t> </a:t>
            </a:r>
            <a:r>
              <a:rPr lang="en-US" sz="2000" dirty="0" err="1"/>
              <a:t>пре</a:t>
            </a:r>
            <a:r>
              <a:rPr lang="en-US" sz="2000" dirty="0"/>
              <a:t> </a:t>
            </a:r>
            <a:r>
              <a:rPr lang="en-US" sz="2000" dirty="0" err="1"/>
              <a:t>хируршких</a:t>
            </a:r>
            <a:r>
              <a:rPr lang="en-US" sz="2000" dirty="0"/>
              <a:t> </a:t>
            </a:r>
            <a:r>
              <a:rPr lang="en-US" sz="2000" dirty="0" err="1"/>
              <a:t>интервенција</a:t>
            </a:r>
            <a:r>
              <a:rPr lang="en-US" sz="2000" dirty="0"/>
              <a:t>. </a:t>
            </a:r>
          </a:p>
          <a:p>
            <a:r>
              <a:rPr lang="en-US" sz="2000" b="1" dirty="0" err="1"/>
              <a:t>Хлор</a:t>
            </a:r>
            <a:r>
              <a:rPr lang="en-US" sz="2000" dirty="0"/>
              <a:t> </a:t>
            </a:r>
            <a:r>
              <a:rPr lang="sr-Cyrl-RS" sz="2000" dirty="0"/>
              <a:t>(</a:t>
            </a:r>
            <a:r>
              <a:rPr lang="en-US" sz="2000" dirty="0" err="1"/>
              <a:t>хипохлорна</a:t>
            </a:r>
            <a:r>
              <a:rPr lang="en-US" sz="2000" dirty="0"/>
              <a:t> </a:t>
            </a:r>
            <a:r>
              <a:rPr lang="en-US" sz="2000" dirty="0" err="1"/>
              <a:t>киселина</a:t>
            </a:r>
            <a:r>
              <a:rPr lang="en-US" sz="2000" dirty="0"/>
              <a:t> у </a:t>
            </a:r>
            <a:r>
              <a:rPr lang="en-US" sz="2000" dirty="0" err="1"/>
              <a:t>воденом</a:t>
            </a:r>
            <a:r>
              <a:rPr lang="en-US" sz="2000" dirty="0"/>
              <a:t> </a:t>
            </a:r>
            <a:r>
              <a:rPr lang="en-US" sz="2000" dirty="0" err="1"/>
              <a:t>раствору</a:t>
            </a:r>
            <a:r>
              <a:rPr lang="en-US" sz="2000" dirty="0"/>
              <a:t> </a:t>
            </a:r>
            <a:r>
              <a:rPr lang="en-US" sz="2000" dirty="0" err="1"/>
              <a:t>дисоцира</a:t>
            </a:r>
            <a:r>
              <a:rPr lang="en-US" sz="2000" dirty="0"/>
              <a:t> и </a:t>
            </a:r>
            <a:r>
              <a:rPr lang="en-US" sz="2000" dirty="0" err="1"/>
              <a:t>даје</a:t>
            </a:r>
            <a:r>
              <a:rPr lang="en-US" sz="2000" dirty="0"/>
              <a:t> </a:t>
            </a:r>
            <a:r>
              <a:rPr lang="en-US" sz="2000" dirty="0" err="1"/>
              <a:t>слободан</a:t>
            </a:r>
            <a:r>
              <a:rPr lang="en-US" sz="2000" dirty="0"/>
              <a:t> </a:t>
            </a:r>
            <a:r>
              <a:rPr lang="en-US" sz="2000" dirty="0" err="1"/>
              <a:t>хлор</a:t>
            </a:r>
            <a:r>
              <a:rPr lang="en-US" sz="2000" dirty="0"/>
              <a:t> у </a:t>
            </a:r>
            <a:r>
              <a:rPr lang="en-US" sz="2000" dirty="0" err="1"/>
              <a:t>широком</a:t>
            </a:r>
            <a:r>
              <a:rPr lang="en-US" sz="2000" dirty="0"/>
              <a:t> </a:t>
            </a:r>
            <a:r>
              <a:rPr lang="en-US" sz="2000" dirty="0" err="1"/>
              <a:t>опсегу</a:t>
            </a:r>
            <a:r>
              <a:rPr lang="en-US" sz="2000" dirty="0"/>
              <a:t> ph </a:t>
            </a:r>
            <a:r>
              <a:rPr lang="en-US" sz="2000" dirty="0" err="1"/>
              <a:t>вредности</a:t>
            </a:r>
            <a:r>
              <a:rPr lang="sr-Cyrl-RS" sz="2000" dirty="0"/>
              <a:t>) </a:t>
            </a:r>
            <a:r>
              <a:rPr lang="en-US" sz="2000" dirty="0" err="1"/>
              <a:t>је</a:t>
            </a:r>
            <a:r>
              <a:rPr lang="en-US" sz="2000" dirty="0"/>
              <a:t> </a:t>
            </a:r>
            <a:r>
              <a:rPr lang="en-US" sz="2000" dirty="0" err="1"/>
              <a:t>леталан</a:t>
            </a:r>
            <a:r>
              <a:rPr lang="en-US" sz="2000" dirty="0"/>
              <a:t> у </a:t>
            </a:r>
            <a:r>
              <a:rPr lang="en-US" sz="2000" dirty="0" err="1"/>
              <a:t>року</a:t>
            </a:r>
            <a:r>
              <a:rPr lang="en-US" sz="2000" dirty="0"/>
              <a:t> </a:t>
            </a:r>
            <a:r>
              <a:rPr lang="en-US" sz="2000" dirty="0" err="1"/>
              <a:t>од</a:t>
            </a:r>
            <a:r>
              <a:rPr lang="en-US" sz="2000" dirty="0"/>
              <a:t> </a:t>
            </a:r>
            <a:r>
              <a:rPr lang="en-US" sz="2000" dirty="0" err="1"/>
              <a:t>неколико</a:t>
            </a:r>
            <a:r>
              <a:rPr lang="en-US" sz="2000" dirty="0"/>
              <a:t> </a:t>
            </a:r>
            <a:r>
              <a:rPr lang="en-US" sz="2000" dirty="0" err="1"/>
              <a:t>секунди</a:t>
            </a:r>
            <a:r>
              <a:rPr lang="en-US" sz="2000" dirty="0"/>
              <a:t> </a:t>
            </a:r>
            <a:r>
              <a:rPr lang="en-US" sz="2000" dirty="0" err="1"/>
              <a:t>за</a:t>
            </a:r>
            <a:r>
              <a:rPr lang="en-US" sz="2000" dirty="0"/>
              <a:t> </a:t>
            </a:r>
            <a:r>
              <a:rPr lang="en-US" sz="2000" dirty="0" err="1"/>
              <a:t>већину</a:t>
            </a:r>
            <a:r>
              <a:rPr lang="en-US" sz="2000" dirty="0"/>
              <a:t> </a:t>
            </a:r>
            <a:r>
              <a:rPr lang="en-US" sz="2000" dirty="0" err="1"/>
              <a:t>вегетативних</a:t>
            </a:r>
            <a:r>
              <a:rPr lang="en-US" sz="2000" dirty="0"/>
              <a:t> </a:t>
            </a:r>
            <a:r>
              <a:rPr lang="en-US" sz="2000" dirty="0" err="1"/>
              <a:t>бактерија</a:t>
            </a:r>
            <a:r>
              <a:rPr lang="en-US" sz="2000" dirty="0"/>
              <a:t> и </a:t>
            </a:r>
            <a:r>
              <a:rPr lang="en-US" sz="2000" dirty="0" err="1"/>
              <a:t>инактивира</a:t>
            </a:r>
            <a:r>
              <a:rPr lang="en-US" sz="2000" dirty="0"/>
              <a:t> </a:t>
            </a:r>
            <a:r>
              <a:rPr lang="en-US" sz="2000" dirty="0" err="1"/>
              <a:t>већину</a:t>
            </a:r>
            <a:r>
              <a:rPr lang="en-US" sz="2000" dirty="0"/>
              <a:t> </a:t>
            </a:r>
            <a:r>
              <a:rPr lang="en-US" sz="2000" dirty="0" err="1"/>
              <a:t>вируса</a:t>
            </a:r>
            <a:r>
              <a:rPr lang="en-US" sz="2000" dirty="0"/>
              <a:t> у </a:t>
            </a:r>
            <a:r>
              <a:rPr lang="en-US" sz="2000" dirty="0" err="1"/>
              <a:t>изузетно</a:t>
            </a:r>
            <a:r>
              <a:rPr lang="en-US" sz="2000" dirty="0"/>
              <a:t> </a:t>
            </a:r>
            <a:r>
              <a:rPr lang="en-US" sz="2000" dirty="0" err="1"/>
              <a:t>ниским</a:t>
            </a:r>
            <a:r>
              <a:rPr lang="en-US" sz="2000" dirty="0"/>
              <a:t> </a:t>
            </a:r>
            <a:r>
              <a:rPr lang="en-US" sz="2000" dirty="0" err="1"/>
              <a:t>концентрацијама</a:t>
            </a:r>
            <a:r>
              <a:rPr lang="en-US" sz="2000" dirty="0"/>
              <a:t> </a:t>
            </a:r>
            <a:endParaRPr lang="sr-Cyrl-RS" sz="2000" dirty="0"/>
          </a:p>
          <a:p>
            <a:r>
              <a:rPr lang="sr-Cyrl-RS" sz="2000" dirty="0"/>
              <a:t>К</a:t>
            </a:r>
            <a:r>
              <a:rPr lang="en-US" sz="2000" dirty="0" err="1"/>
              <a:t>ористи</a:t>
            </a:r>
            <a:r>
              <a:rPr lang="en-US" sz="2000" dirty="0"/>
              <a:t> </a:t>
            </a:r>
            <a:r>
              <a:rPr lang="sr-Cyrl-RS" sz="2000" dirty="0"/>
              <a:t>се за</a:t>
            </a:r>
            <a:r>
              <a:rPr lang="en-US" sz="2000" dirty="0"/>
              <a:t> </a:t>
            </a:r>
            <a:r>
              <a:rPr lang="en-US" sz="2000" dirty="0" err="1"/>
              <a:t>одржавањ</a:t>
            </a:r>
            <a:r>
              <a:rPr lang="sr-Cyrl-RS" sz="2000" dirty="0"/>
              <a:t>е</a:t>
            </a:r>
            <a:r>
              <a:rPr lang="en-US" sz="2000" dirty="0"/>
              <a:t> </a:t>
            </a:r>
            <a:r>
              <a:rPr lang="en-US" sz="2000" dirty="0" err="1"/>
              <a:t>сигурне</a:t>
            </a:r>
            <a:r>
              <a:rPr lang="en-US" sz="2000" dirty="0"/>
              <a:t> </a:t>
            </a:r>
            <a:r>
              <a:rPr lang="en-US" sz="2000" dirty="0" err="1"/>
              <a:t>воде</a:t>
            </a:r>
            <a:r>
              <a:rPr lang="en-US" sz="2000" dirty="0"/>
              <a:t> </a:t>
            </a:r>
            <a:r>
              <a:rPr lang="en-US" sz="2000" dirty="0" err="1"/>
              <a:t>за</a:t>
            </a:r>
            <a:r>
              <a:rPr lang="en-US" sz="2000" dirty="0"/>
              <a:t> </a:t>
            </a:r>
            <a:r>
              <a:rPr lang="en-US" sz="2000" dirty="0" err="1"/>
              <a:t>пиће</a:t>
            </a:r>
            <a:r>
              <a:rPr lang="en-US" sz="2000" dirty="0"/>
              <a:t> </a:t>
            </a:r>
            <a:r>
              <a:rPr lang="en-US" sz="2000" dirty="0" err="1"/>
              <a:t>као</a:t>
            </a:r>
            <a:r>
              <a:rPr lang="en-US" sz="2000" dirty="0"/>
              <a:t> и </a:t>
            </a:r>
            <a:r>
              <a:rPr lang="en-US" sz="2000" dirty="0" err="1"/>
              <a:t>хлоринацију</a:t>
            </a:r>
            <a:r>
              <a:rPr lang="en-US" sz="2000" dirty="0"/>
              <a:t> </a:t>
            </a:r>
            <a:r>
              <a:rPr lang="en-US" sz="2000" dirty="0" err="1"/>
              <a:t>воде</a:t>
            </a:r>
            <a:r>
              <a:rPr lang="en-US" sz="2000" dirty="0"/>
              <a:t> у </a:t>
            </a:r>
            <a:r>
              <a:rPr lang="en-US" sz="2000" dirty="0" err="1"/>
              <a:t>базенима</a:t>
            </a:r>
            <a:r>
              <a:rPr lang="sr-Cyrl-RS" sz="2000" dirty="0"/>
              <a:t>,</a:t>
            </a:r>
            <a:r>
              <a:rPr lang="en-US" sz="2000" dirty="0"/>
              <a:t> </a:t>
            </a:r>
            <a:r>
              <a:rPr lang="en-US" sz="2000" dirty="0" err="1"/>
              <a:t>агенс</a:t>
            </a:r>
            <a:r>
              <a:rPr lang="en-US" sz="2000" dirty="0"/>
              <a:t> </a:t>
            </a:r>
            <a:r>
              <a:rPr lang="sr-Cyrl-RS" sz="2000" dirty="0"/>
              <a:t>је </a:t>
            </a:r>
            <a:r>
              <a:rPr lang="en-US" sz="2000" dirty="0" err="1"/>
              <a:t>избора</a:t>
            </a:r>
            <a:r>
              <a:rPr lang="en-US" sz="2000" dirty="0"/>
              <a:t> </a:t>
            </a:r>
            <a:r>
              <a:rPr lang="en-US" sz="2000" dirty="0" err="1"/>
              <a:t>за</a:t>
            </a:r>
            <a:r>
              <a:rPr lang="en-US" sz="2000" dirty="0"/>
              <a:t> </a:t>
            </a:r>
            <a:r>
              <a:rPr lang="en-US" sz="2000" dirty="0" err="1"/>
              <a:t>деконтаминацију</a:t>
            </a:r>
            <a:r>
              <a:rPr lang="en-US" sz="2000" dirty="0"/>
              <a:t> </a:t>
            </a:r>
            <a:r>
              <a:rPr lang="en-US" sz="2000" dirty="0" err="1"/>
              <a:t>површина</a:t>
            </a:r>
            <a:r>
              <a:rPr lang="en-US" sz="2000" dirty="0"/>
              <a:t> и </a:t>
            </a:r>
            <a:r>
              <a:rPr lang="en-US" sz="2000" dirty="0" err="1"/>
              <a:t>стакала</a:t>
            </a:r>
            <a:r>
              <a:rPr lang="en-US" sz="2000" dirty="0"/>
              <a:t> </a:t>
            </a:r>
            <a:r>
              <a:rPr lang="en-US" sz="2000" dirty="0" err="1"/>
              <a:t>који</a:t>
            </a:r>
            <a:r>
              <a:rPr lang="en-US" sz="2000" dirty="0"/>
              <a:t> </a:t>
            </a:r>
            <a:r>
              <a:rPr lang="en-US" sz="2000" dirty="0" err="1"/>
              <a:t>су</a:t>
            </a:r>
            <a:r>
              <a:rPr lang="en-US" sz="2000" dirty="0"/>
              <a:t> </a:t>
            </a:r>
            <a:r>
              <a:rPr lang="en-US" sz="2000" dirty="0" err="1"/>
              <a:t>били</a:t>
            </a:r>
            <a:r>
              <a:rPr lang="en-US" sz="2000" dirty="0"/>
              <a:t> </a:t>
            </a:r>
            <a:r>
              <a:rPr lang="en-US" sz="2000" dirty="0" err="1"/>
              <a:t>контаминирани</a:t>
            </a:r>
            <a:r>
              <a:rPr lang="en-US" sz="2000" dirty="0"/>
              <a:t> </a:t>
            </a:r>
            <a:r>
              <a:rPr lang="en-US" sz="2000" dirty="0" err="1"/>
              <a:t>вирусима</a:t>
            </a:r>
            <a:r>
              <a:rPr lang="en-US" sz="2000" dirty="0"/>
              <a:t> </a:t>
            </a:r>
            <a:r>
              <a:rPr lang="en-US" sz="2000" dirty="0" err="1"/>
              <a:t>или</a:t>
            </a:r>
            <a:r>
              <a:rPr lang="en-US" sz="2000" dirty="0"/>
              <a:t> </a:t>
            </a:r>
            <a:r>
              <a:rPr lang="en-US" sz="2000" dirty="0" err="1"/>
              <a:t>спорама</a:t>
            </a:r>
            <a:r>
              <a:rPr lang="en-US" sz="2000" dirty="0"/>
              <a:t> </a:t>
            </a:r>
            <a:r>
              <a:rPr lang="en-US" sz="2000" dirty="0" err="1"/>
              <a:t>патогених</a:t>
            </a:r>
            <a:r>
              <a:rPr lang="en-US" sz="2000" dirty="0"/>
              <a:t> </a:t>
            </a:r>
            <a:r>
              <a:rPr lang="en-US" sz="2000" dirty="0" err="1"/>
              <a:t>бактерија</a:t>
            </a:r>
            <a:r>
              <a:rPr lang="en-US" sz="2000" dirty="0"/>
              <a:t> и </a:t>
            </a:r>
            <a:r>
              <a:rPr lang="en-US" sz="2000" dirty="0" err="1"/>
              <a:t>тада</a:t>
            </a:r>
            <a:r>
              <a:rPr lang="en-US" sz="2000" dirty="0"/>
              <a:t> </a:t>
            </a:r>
            <a:r>
              <a:rPr lang="en-US" sz="2000" dirty="0" err="1"/>
              <a:t>се</a:t>
            </a:r>
            <a:r>
              <a:rPr lang="en-US" sz="2000" dirty="0"/>
              <a:t> </a:t>
            </a:r>
            <a:r>
              <a:rPr lang="en-US" sz="2000" dirty="0" err="1"/>
              <a:t>користи</a:t>
            </a:r>
            <a:r>
              <a:rPr lang="en-US" sz="2000" dirty="0"/>
              <a:t> </a:t>
            </a:r>
            <a:r>
              <a:rPr lang="en-US" sz="2000" dirty="0" err="1"/>
              <a:t>као</a:t>
            </a:r>
            <a:r>
              <a:rPr lang="en-US" sz="2000" dirty="0"/>
              <a:t> 5% </a:t>
            </a:r>
            <a:r>
              <a:rPr lang="en-US" sz="2000" dirty="0" err="1"/>
              <a:t>раствор</a:t>
            </a:r>
            <a:r>
              <a:rPr lang="en-US" sz="2000" dirty="0"/>
              <a:t> </a:t>
            </a:r>
            <a:r>
              <a:rPr lang="en-US" sz="2000" dirty="0" err="1"/>
              <a:t>који</a:t>
            </a:r>
            <a:r>
              <a:rPr lang="en-US" sz="2000" dirty="0"/>
              <a:t> </a:t>
            </a:r>
            <a:r>
              <a:rPr lang="en-US" sz="2000" dirty="0" err="1"/>
              <a:t>се</a:t>
            </a:r>
            <a:r>
              <a:rPr lang="en-US" sz="2000" dirty="0"/>
              <a:t> </a:t>
            </a:r>
            <a:r>
              <a:rPr lang="en-US" sz="2000" dirty="0" err="1"/>
              <a:t>назива</a:t>
            </a:r>
            <a:r>
              <a:rPr lang="en-US" sz="2000" dirty="0"/>
              <a:t> </a:t>
            </a:r>
            <a:r>
              <a:rPr lang="en-US" sz="2000" dirty="0" err="1"/>
              <a:t>хипохлорит</a:t>
            </a:r>
            <a:r>
              <a:rPr lang="en-US" sz="2000" dirty="0"/>
              <a:t>.</a:t>
            </a:r>
            <a:endParaRPr lang="sr-Cyrl-RS" sz="2000" b="1" dirty="0"/>
          </a:p>
          <a:p>
            <a:endParaRPr lang="sr-Cyrl-RS" sz="2000" dirty="0"/>
          </a:p>
          <a:p>
            <a:endParaRPr lang="sr-Cyrl-RS" sz="2000" dirty="0"/>
          </a:p>
          <a:p>
            <a:pPr lvl="0"/>
            <a:endParaRPr lang="sr-Cyrl-RS" sz="2000" b="1" dirty="0"/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2000" dirty="0">
              <a:solidFill>
                <a:srgbClr val="C00000"/>
              </a:solidFill>
            </a:endParaRPr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2000" dirty="0">
              <a:latin typeface="Palatino Linotype" pitchFamily="18" charset="0"/>
            </a:endParaRPr>
          </a:p>
          <a:p>
            <a:endParaRPr lang="en-US" sz="2000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Cyrl-RS" sz="4400" b="1" dirty="0">
                <a:solidFill>
                  <a:schemeClr val="bg1"/>
                </a:solidFill>
                <a:latin typeface="Palatino Linotype" pitchFamily="18" charset="0"/>
                <a:ea typeface="+mj-ea"/>
                <a:cs typeface="+mj-cs"/>
              </a:rPr>
              <a:t>Стерилизација и дезинфекција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9512" y="966207"/>
            <a:ext cx="8784976" cy="9633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2400" b="1" dirty="0"/>
              <a:t>Дезинфекција</a:t>
            </a:r>
          </a:p>
          <a:p>
            <a:endParaRPr lang="sr-Cyrl-RS" sz="2400" b="1" dirty="0"/>
          </a:p>
          <a:p>
            <a:r>
              <a:rPr lang="en-US" sz="2400" b="1" dirty="0" err="1">
                <a:solidFill>
                  <a:srgbClr val="C00000"/>
                </a:solidFill>
              </a:rPr>
              <a:t>Хидроген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пероксид</a:t>
            </a:r>
            <a:endParaRPr lang="en-US" sz="2400" dirty="0">
              <a:solidFill>
                <a:srgbClr val="C00000"/>
              </a:solidFill>
            </a:endParaRPr>
          </a:p>
          <a:p>
            <a:r>
              <a:rPr lang="sr-Cyrl-RS" sz="2000" dirty="0"/>
              <a:t>М</a:t>
            </a:r>
            <a:r>
              <a:rPr lang="en-US" sz="2000" dirty="0" err="1"/>
              <a:t>оћан</a:t>
            </a:r>
            <a:r>
              <a:rPr lang="en-US" sz="2000" dirty="0"/>
              <a:t> </a:t>
            </a:r>
            <a:r>
              <a:rPr lang="en-US" sz="2000" dirty="0" err="1"/>
              <a:t>оксидациони</a:t>
            </a:r>
            <a:r>
              <a:rPr lang="en-US" sz="2000" dirty="0"/>
              <a:t> </a:t>
            </a:r>
            <a:r>
              <a:rPr lang="en-US" sz="2000" dirty="0" err="1"/>
              <a:t>агенс</a:t>
            </a:r>
            <a:r>
              <a:rPr lang="en-US" sz="2000" dirty="0"/>
              <a:t> </a:t>
            </a:r>
            <a:r>
              <a:rPr lang="en-US" sz="2000" dirty="0" err="1"/>
              <a:t>који</a:t>
            </a:r>
            <a:r>
              <a:rPr lang="en-US" sz="2000" dirty="0"/>
              <a:t> </a:t>
            </a:r>
            <a:r>
              <a:rPr lang="en-US" sz="2000" dirty="0" err="1"/>
              <a:t>напада</a:t>
            </a:r>
            <a:r>
              <a:rPr lang="en-US" sz="2000" dirty="0"/>
              <a:t> </a:t>
            </a:r>
            <a:r>
              <a:rPr lang="en-US" sz="2000" dirty="0" err="1"/>
              <a:t>мембранске</a:t>
            </a:r>
            <a:r>
              <a:rPr lang="en-US" sz="2000" dirty="0"/>
              <a:t> </a:t>
            </a:r>
            <a:r>
              <a:rPr lang="en-US" sz="2000" dirty="0" err="1"/>
              <a:t>липиде</a:t>
            </a:r>
            <a:r>
              <a:rPr lang="sr-Cyrl-RS" sz="2000" dirty="0"/>
              <a:t>, д</a:t>
            </a:r>
            <a:r>
              <a:rPr lang="en-US" sz="2000" dirty="0" err="1"/>
              <a:t>елуј</a:t>
            </a:r>
            <a:r>
              <a:rPr lang="sr-Cyrl-RS" sz="2000" dirty="0"/>
              <a:t>е </a:t>
            </a:r>
            <a:r>
              <a:rPr lang="en-US" sz="2000" dirty="0" err="1"/>
              <a:t>веома</a:t>
            </a:r>
            <a:r>
              <a:rPr lang="en-US" sz="2000" dirty="0"/>
              <a:t> </a:t>
            </a:r>
            <a:r>
              <a:rPr lang="en-US" sz="2000" dirty="0" err="1"/>
              <a:t>брзо</a:t>
            </a:r>
            <a:r>
              <a:rPr lang="en-US" sz="2000" dirty="0"/>
              <a:t> </a:t>
            </a:r>
            <a:r>
              <a:rPr lang="en-US" sz="2000" dirty="0" err="1"/>
              <a:t>на</a:t>
            </a:r>
            <a:r>
              <a:rPr lang="en-US" sz="2000" dirty="0"/>
              <a:t> </a:t>
            </a:r>
            <a:r>
              <a:rPr lang="en-US" sz="2000" dirty="0" err="1"/>
              <a:t>већину</a:t>
            </a:r>
            <a:r>
              <a:rPr lang="en-US" sz="2000" dirty="0"/>
              <a:t> </a:t>
            </a:r>
            <a:r>
              <a:rPr lang="en-US" sz="2000" dirty="0" err="1"/>
              <a:t>бактерија</a:t>
            </a:r>
            <a:r>
              <a:rPr lang="en-US" sz="2000" dirty="0"/>
              <a:t> и </a:t>
            </a:r>
            <a:r>
              <a:rPr lang="en-US" sz="2000" dirty="0" err="1"/>
              <a:t>вируса</a:t>
            </a:r>
            <a:r>
              <a:rPr lang="en-US" sz="2000" dirty="0"/>
              <a:t>, а </a:t>
            </a:r>
            <a:r>
              <a:rPr lang="en-US" sz="2000" dirty="0" err="1"/>
              <a:t>спорије</a:t>
            </a:r>
            <a:r>
              <a:rPr lang="en-US" sz="2000" dirty="0"/>
              <a:t> </a:t>
            </a:r>
            <a:r>
              <a:rPr lang="en-US" sz="2000" dirty="0" err="1"/>
              <a:t>убија</a:t>
            </a:r>
            <a:r>
              <a:rPr lang="en-US" sz="2000" dirty="0"/>
              <a:t> </a:t>
            </a:r>
            <a:r>
              <a:rPr lang="en-US" sz="2000" dirty="0" err="1"/>
              <a:t>бактерије</a:t>
            </a:r>
            <a:r>
              <a:rPr lang="en-US" sz="2000" dirty="0"/>
              <a:t> </a:t>
            </a:r>
            <a:r>
              <a:rPr lang="en-US" sz="2000" dirty="0" err="1"/>
              <a:t>које</a:t>
            </a:r>
            <a:r>
              <a:rPr lang="en-US" sz="2000" dirty="0"/>
              <a:t> </a:t>
            </a:r>
            <a:r>
              <a:rPr lang="en-US" sz="2000" dirty="0" err="1"/>
              <a:t>продукују</a:t>
            </a:r>
            <a:r>
              <a:rPr lang="en-US" sz="2000" dirty="0"/>
              <a:t> </a:t>
            </a:r>
            <a:r>
              <a:rPr lang="en-US" sz="2000" dirty="0" err="1"/>
              <a:t>каталазу</a:t>
            </a:r>
            <a:r>
              <a:rPr lang="en-US" sz="2000" dirty="0"/>
              <a:t> </a:t>
            </a:r>
            <a:r>
              <a:rPr lang="en-US" sz="2000" dirty="0" err="1"/>
              <a:t>као</a:t>
            </a:r>
            <a:r>
              <a:rPr lang="en-US" sz="2000" dirty="0"/>
              <a:t> и </a:t>
            </a:r>
            <a:r>
              <a:rPr lang="en-US" sz="2000" dirty="0" err="1"/>
              <a:t>споре</a:t>
            </a:r>
            <a:r>
              <a:rPr lang="en-US" sz="2000" dirty="0"/>
              <a:t>. </a:t>
            </a:r>
          </a:p>
          <a:p>
            <a:r>
              <a:rPr lang="en-US" sz="2400" dirty="0"/>
              <a:t> </a:t>
            </a:r>
          </a:p>
          <a:p>
            <a:r>
              <a:rPr lang="en-US" sz="2400" b="1" dirty="0" err="1">
                <a:solidFill>
                  <a:srgbClr val="C00000"/>
                </a:solidFill>
              </a:rPr>
              <a:t>Сурфактанти</a:t>
            </a:r>
            <a:endParaRPr lang="sr-Cyrl-RS" sz="2400" b="1" dirty="0">
              <a:solidFill>
                <a:srgbClr val="C00000"/>
              </a:solidFill>
            </a:endParaRPr>
          </a:p>
          <a:p>
            <a:r>
              <a:rPr lang="sr-Cyrl-RS" sz="2000" dirty="0"/>
              <a:t>Ј</a:t>
            </a:r>
            <a:r>
              <a:rPr lang="en-US" sz="2000" dirty="0" err="1"/>
              <a:t>едињења</a:t>
            </a:r>
            <a:r>
              <a:rPr lang="en-US" sz="2000" dirty="0"/>
              <a:t> </a:t>
            </a:r>
            <a:r>
              <a:rPr lang="en-US" sz="2000" dirty="0" err="1"/>
              <a:t>са</a:t>
            </a:r>
            <a:r>
              <a:rPr lang="en-US" sz="2000" dirty="0"/>
              <a:t> </a:t>
            </a:r>
            <a:r>
              <a:rPr lang="en-US" sz="2000" dirty="0" err="1"/>
              <a:t>хидрофобним</a:t>
            </a:r>
            <a:r>
              <a:rPr lang="en-US" sz="2000" dirty="0"/>
              <a:t> и </a:t>
            </a:r>
            <a:r>
              <a:rPr lang="en-US" sz="2000" dirty="0" err="1"/>
              <a:t>хидрофилним</a:t>
            </a:r>
            <a:r>
              <a:rPr lang="en-US" sz="2000" dirty="0"/>
              <a:t> </a:t>
            </a:r>
            <a:r>
              <a:rPr lang="en-US" sz="2000" dirty="0" err="1"/>
              <a:t>групама</a:t>
            </a:r>
            <a:r>
              <a:rPr lang="en-US" sz="2000" dirty="0"/>
              <a:t> </a:t>
            </a:r>
            <a:r>
              <a:rPr lang="en-US" sz="2000" dirty="0" err="1"/>
              <a:t>којима</a:t>
            </a:r>
            <a:r>
              <a:rPr lang="en-US" sz="2000" dirty="0"/>
              <a:t> </a:t>
            </a:r>
            <a:r>
              <a:rPr lang="en-US" sz="2000" dirty="0" err="1"/>
              <a:t>се</a:t>
            </a:r>
            <a:r>
              <a:rPr lang="en-US" sz="2000" dirty="0"/>
              <a:t> </a:t>
            </a:r>
            <a:r>
              <a:rPr lang="en-US" sz="2000" dirty="0" err="1"/>
              <a:t>везују</a:t>
            </a:r>
            <a:r>
              <a:rPr lang="en-US" sz="2000" dirty="0"/>
              <a:t> </a:t>
            </a:r>
            <a:r>
              <a:rPr lang="en-US" sz="2000" dirty="0" err="1"/>
              <a:t>за</a:t>
            </a:r>
            <a:r>
              <a:rPr lang="en-US" sz="2000" dirty="0"/>
              <a:t> </a:t>
            </a:r>
            <a:r>
              <a:rPr lang="en-US" sz="2000" dirty="0" err="1"/>
              <a:t>различита</a:t>
            </a:r>
            <a:r>
              <a:rPr lang="en-US" sz="2000" dirty="0"/>
              <a:t> </a:t>
            </a:r>
            <a:r>
              <a:rPr lang="en-US" sz="2000" dirty="0" err="1"/>
              <a:t>једињења</a:t>
            </a:r>
            <a:r>
              <a:rPr lang="en-US" sz="2000" dirty="0"/>
              <a:t> и </a:t>
            </a:r>
            <a:r>
              <a:rPr lang="en-US" sz="2000" dirty="0" err="1"/>
              <a:t>растварају</a:t>
            </a:r>
            <a:r>
              <a:rPr lang="en-US" sz="2000" dirty="0"/>
              <a:t> </a:t>
            </a:r>
            <a:r>
              <a:rPr lang="en-US" sz="2000" dirty="0" err="1"/>
              <a:t>их</a:t>
            </a:r>
            <a:r>
              <a:rPr lang="sr-Cyrl-RS" sz="2000" dirty="0"/>
              <a:t>,</a:t>
            </a:r>
            <a:r>
              <a:rPr lang="en-US" sz="2000" dirty="0"/>
              <a:t> </a:t>
            </a:r>
            <a:r>
              <a:rPr lang="en-US" sz="2000" dirty="0" err="1"/>
              <a:t>или</a:t>
            </a:r>
            <a:r>
              <a:rPr lang="en-US" sz="2000" dirty="0"/>
              <a:t> </a:t>
            </a:r>
            <a:r>
              <a:rPr lang="en-US" sz="2000" dirty="0" err="1"/>
              <a:t>мењају</a:t>
            </a:r>
            <a:r>
              <a:rPr lang="en-US" sz="2000" dirty="0"/>
              <a:t> </a:t>
            </a:r>
            <a:r>
              <a:rPr lang="en-US" sz="2000" dirty="0" err="1"/>
              <a:t>њихове</a:t>
            </a:r>
            <a:r>
              <a:rPr lang="en-US" sz="2000" dirty="0"/>
              <a:t> </a:t>
            </a:r>
            <a:r>
              <a:rPr lang="en-US" sz="2000" dirty="0" err="1"/>
              <a:t>карактеристике</a:t>
            </a:r>
            <a:r>
              <a:rPr lang="en-US" sz="2000" dirty="0"/>
              <a:t>. </a:t>
            </a:r>
            <a:r>
              <a:rPr lang="en-US" sz="2000" dirty="0" err="1"/>
              <a:t>Катјонски</a:t>
            </a:r>
            <a:r>
              <a:rPr lang="en-US" sz="2000" dirty="0"/>
              <a:t> </a:t>
            </a:r>
            <a:r>
              <a:rPr lang="en-US" sz="2000" dirty="0" err="1"/>
              <a:t>детерџенти</a:t>
            </a:r>
            <a:r>
              <a:rPr lang="en-US" sz="2000" dirty="0"/>
              <a:t> и </a:t>
            </a:r>
            <a:r>
              <a:rPr lang="en-US" sz="2000" dirty="0" err="1"/>
              <a:t>то</a:t>
            </a:r>
            <a:r>
              <a:rPr lang="en-US" sz="2000" dirty="0"/>
              <a:t> </a:t>
            </a:r>
            <a:r>
              <a:rPr lang="en-US" sz="2000" b="1" dirty="0" err="1"/>
              <a:t>кватернерна</a:t>
            </a:r>
            <a:r>
              <a:rPr lang="en-US" sz="2000" b="1" dirty="0"/>
              <a:t> </a:t>
            </a:r>
            <a:r>
              <a:rPr lang="en-US" sz="2000" b="1" dirty="0" err="1"/>
              <a:t>амонијумова</a:t>
            </a:r>
            <a:r>
              <a:rPr lang="en-US" sz="2000" dirty="0"/>
              <a:t> </a:t>
            </a:r>
            <a:r>
              <a:rPr lang="en-US" sz="2000" b="1" dirty="0" err="1"/>
              <a:t>једињења</a:t>
            </a:r>
            <a:r>
              <a:rPr lang="en-US" sz="2000" dirty="0"/>
              <a:t> (</a:t>
            </a:r>
            <a:r>
              <a:rPr lang="en-US" sz="2000" dirty="0" err="1"/>
              <a:t>бензалконијум</a:t>
            </a:r>
            <a:r>
              <a:rPr lang="en-US" sz="2000" dirty="0"/>
              <a:t> </a:t>
            </a:r>
            <a:r>
              <a:rPr lang="en-US" sz="2000" dirty="0" err="1"/>
              <a:t>хлорид</a:t>
            </a:r>
            <a:r>
              <a:rPr lang="en-US" sz="2000" dirty="0"/>
              <a:t>) </a:t>
            </a:r>
            <a:r>
              <a:rPr lang="en-US" sz="2000" dirty="0" err="1"/>
              <a:t>су</a:t>
            </a:r>
            <a:r>
              <a:rPr lang="en-US" sz="2000" dirty="0"/>
              <a:t> </a:t>
            </a:r>
            <a:r>
              <a:rPr lang="en-US" sz="2000" dirty="0" err="1"/>
              <a:t>веома</a:t>
            </a:r>
            <a:r>
              <a:rPr lang="en-US" sz="2000" dirty="0"/>
              <a:t> </a:t>
            </a:r>
            <a:r>
              <a:rPr lang="en-US" sz="2000" dirty="0" err="1"/>
              <a:t>бактерицидни</a:t>
            </a:r>
            <a:r>
              <a:rPr lang="en-US" sz="2000" dirty="0"/>
              <a:t>, </a:t>
            </a:r>
            <a:r>
              <a:rPr lang="en-US" sz="2000" dirty="0" err="1"/>
              <a:t>али</a:t>
            </a:r>
            <a:r>
              <a:rPr lang="en-US" sz="2000" dirty="0"/>
              <a:t> у </a:t>
            </a:r>
            <a:r>
              <a:rPr lang="en-US" sz="2000" dirty="0" err="1"/>
              <a:t>одсуству</a:t>
            </a:r>
            <a:r>
              <a:rPr lang="en-US" sz="2000" dirty="0"/>
              <a:t> </a:t>
            </a:r>
            <a:r>
              <a:rPr lang="en-US" sz="2000" dirty="0" err="1"/>
              <a:t>контаминирајућих</a:t>
            </a:r>
            <a:r>
              <a:rPr lang="en-US" sz="2000" dirty="0"/>
              <a:t> </a:t>
            </a:r>
            <a:r>
              <a:rPr lang="en-US" sz="2000" dirty="0" err="1"/>
              <a:t>органских</a:t>
            </a:r>
            <a:r>
              <a:rPr lang="en-US" sz="2000" dirty="0"/>
              <a:t> </a:t>
            </a:r>
            <a:r>
              <a:rPr lang="en-US" sz="2000" dirty="0" err="1"/>
              <a:t>материја</a:t>
            </a:r>
            <a:r>
              <a:rPr lang="en-US" sz="2000" dirty="0"/>
              <a:t>. </a:t>
            </a:r>
            <a:endParaRPr lang="sr-Cyrl-RS" sz="2000" dirty="0"/>
          </a:p>
          <a:p>
            <a:r>
              <a:rPr lang="sr-Cyrl-RS" sz="2000" dirty="0"/>
              <a:t>И</a:t>
            </a:r>
            <a:r>
              <a:rPr lang="en-US" sz="2000" dirty="0" err="1"/>
              <a:t>мају</a:t>
            </a:r>
            <a:r>
              <a:rPr lang="en-US" sz="2000" dirty="0"/>
              <a:t> </a:t>
            </a:r>
            <a:r>
              <a:rPr lang="en-US" sz="2000" dirty="0" err="1"/>
              <a:t>малу</a:t>
            </a:r>
            <a:r>
              <a:rPr lang="en-US" sz="2000" dirty="0"/>
              <a:t> </a:t>
            </a:r>
            <a:r>
              <a:rPr lang="en-US" sz="2000" dirty="0" err="1"/>
              <a:t>токсичност</a:t>
            </a:r>
            <a:r>
              <a:rPr lang="en-US" sz="2000" dirty="0"/>
              <a:t> </a:t>
            </a:r>
            <a:r>
              <a:rPr lang="en-US" sz="2000" dirty="0" err="1"/>
              <a:t>за</a:t>
            </a:r>
            <a:r>
              <a:rPr lang="en-US" sz="2000" dirty="0"/>
              <a:t> </a:t>
            </a:r>
            <a:r>
              <a:rPr lang="en-US" sz="2000" dirty="0" err="1"/>
              <a:t>кожу</a:t>
            </a:r>
            <a:r>
              <a:rPr lang="en-US" sz="2000" dirty="0"/>
              <a:t> и </a:t>
            </a:r>
            <a:r>
              <a:rPr lang="en-US" sz="2000" dirty="0" err="1"/>
              <a:t>слузокоже</a:t>
            </a:r>
            <a:r>
              <a:rPr lang="en-US" sz="2000" dirty="0"/>
              <a:t> </a:t>
            </a:r>
            <a:r>
              <a:rPr lang="en-US" sz="2000" dirty="0" err="1"/>
              <a:t>тако</a:t>
            </a:r>
            <a:r>
              <a:rPr lang="en-US" sz="2000" dirty="0"/>
              <a:t> </a:t>
            </a:r>
            <a:r>
              <a:rPr lang="en-US" sz="2000" dirty="0" err="1"/>
              <a:t>да</a:t>
            </a:r>
            <a:r>
              <a:rPr lang="en-US" sz="2000" dirty="0"/>
              <a:t> </a:t>
            </a:r>
            <a:r>
              <a:rPr lang="en-US" sz="2000" dirty="0" err="1"/>
              <a:t>се</a:t>
            </a:r>
            <a:r>
              <a:rPr lang="en-US" sz="2000" dirty="0"/>
              <a:t> </a:t>
            </a:r>
            <a:r>
              <a:rPr lang="en-US" sz="2000" dirty="0" err="1"/>
              <a:t>користе</a:t>
            </a:r>
            <a:r>
              <a:rPr lang="en-US" sz="2000" dirty="0"/>
              <a:t> </a:t>
            </a:r>
            <a:r>
              <a:rPr lang="en-US" sz="2000" dirty="0" err="1"/>
              <a:t>као</a:t>
            </a:r>
            <a:r>
              <a:rPr lang="en-US" sz="2000" dirty="0"/>
              <a:t> </a:t>
            </a:r>
            <a:r>
              <a:rPr lang="en-US" sz="2000" dirty="0" err="1"/>
              <a:t>антибактеријски</a:t>
            </a:r>
            <a:r>
              <a:rPr lang="en-US" sz="2000" dirty="0"/>
              <a:t> </a:t>
            </a:r>
            <a:r>
              <a:rPr lang="en-US" sz="2000" dirty="0" err="1"/>
              <a:t>агенси</a:t>
            </a:r>
            <a:r>
              <a:rPr lang="en-US" sz="2000" dirty="0"/>
              <a:t> у </a:t>
            </a:r>
            <a:r>
              <a:rPr lang="en-US" sz="2000" dirty="0" err="1"/>
              <a:t>концентрацији</a:t>
            </a:r>
            <a:r>
              <a:rPr lang="en-US" sz="2000" dirty="0"/>
              <a:t> </a:t>
            </a:r>
            <a:r>
              <a:rPr lang="en-US" sz="2000" dirty="0" err="1"/>
              <a:t>од</a:t>
            </a:r>
            <a:r>
              <a:rPr lang="en-US" sz="2000" dirty="0"/>
              <a:t> 0,1%. </a:t>
            </a:r>
            <a:r>
              <a:rPr lang="en-US" sz="2000" dirty="0" err="1"/>
              <a:t>Не</a:t>
            </a:r>
            <a:r>
              <a:rPr lang="en-US" sz="2000" dirty="0"/>
              <a:t> </a:t>
            </a:r>
            <a:r>
              <a:rPr lang="en-US" sz="2000" dirty="0" err="1"/>
              <a:t>делују</a:t>
            </a:r>
            <a:r>
              <a:rPr lang="en-US" sz="2000" dirty="0"/>
              <a:t> </a:t>
            </a:r>
            <a:r>
              <a:rPr lang="en-US" sz="2000" dirty="0" err="1"/>
              <a:t>на</a:t>
            </a:r>
            <a:r>
              <a:rPr lang="en-US" sz="2000" dirty="0"/>
              <a:t> </a:t>
            </a:r>
            <a:r>
              <a:rPr lang="en-US" sz="2000" dirty="0" err="1"/>
              <a:t>споре</a:t>
            </a:r>
            <a:r>
              <a:rPr lang="en-US" sz="2000" dirty="0"/>
              <a:t> и </a:t>
            </a:r>
            <a:r>
              <a:rPr lang="en-US" sz="2000" dirty="0" err="1"/>
              <a:t>већину</a:t>
            </a:r>
            <a:r>
              <a:rPr lang="en-US" sz="2000" dirty="0"/>
              <a:t> </a:t>
            </a:r>
            <a:r>
              <a:rPr lang="en-US" sz="2000" dirty="0" err="1"/>
              <a:t>вируса</a:t>
            </a:r>
            <a:r>
              <a:rPr lang="en-US" sz="2000" dirty="0"/>
              <a:t>. </a:t>
            </a:r>
            <a:endParaRPr lang="en-US" sz="2400" dirty="0"/>
          </a:p>
          <a:p>
            <a:endParaRPr lang="sr-Cyrl-RS" sz="2000" dirty="0"/>
          </a:p>
          <a:p>
            <a:endParaRPr lang="sr-Cyrl-RS" sz="2000" dirty="0"/>
          </a:p>
          <a:p>
            <a:pPr lvl="0"/>
            <a:endParaRPr lang="sr-Cyrl-RS" sz="2000" b="1" dirty="0"/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2000" dirty="0">
              <a:solidFill>
                <a:srgbClr val="C00000"/>
              </a:solidFill>
            </a:endParaRPr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2000" dirty="0">
              <a:latin typeface="Palatino Linotype" pitchFamily="18" charset="0"/>
            </a:endParaRPr>
          </a:p>
          <a:p>
            <a:endParaRPr lang="en-US" sz="2000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Cyrl-RS" sz="4400" b="1" dirty="0">
                <a:solidFill>
                  <a:schemeClr val="bg1"/>
                </a:solidFill>
                <a:latin typeface="Palatino Linotype" pitchFamily="18" charset="0"/>
                <a:ea typeface="+mj-ea"/>
                <a:cs typeface="+mj-cs"/>
              </a:rPr>
              <a:t>Стерилизација и дезинфекција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9512" y="966207"/>
            <a:ext cx="878497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2400" b="1" dirty="0"/>
              <a:t>Дезинфекција</a:t>
            </a:r>
          </a:p>
          <a:p>
            <a:endParaRPr lang="sr-Cyrl-RS" sz="2400" b="1" dirty="0">
              <a:solidFill>
                <a:srgbClr val="C00000"/>
              </a:solidFill>
            </a:endParaRPr>
          </a:p>
          <a:p>
            <a:r>
              <a:rPr lang="en-US" sz="2400" b="1" dirty="0" err="1">
                <a:solidFill>
                  <a:srgbClr val="C00000"/>
                </a:solidFill>
              </a:rPr>
              <a:t>Феноли</a:t>
            </a:r>
            <a:endParaRPr lang="en-US" sz="2400" dirty="0">
              <a:solidFill>
                <a:srgbClr val="C00000"/>
              </a:solidFill>
            </a:endParaRPr>
          </a:p>
          <a:p>
            <a:endParaRPr lang="sr-Cyrl-RS" sz="2000" b="1" dirty="0"/>
          </a:p>
          <a:p>
            <a:r>
              <a:rPr lang="sr-Cyrl-RS" sz="2000" b="1" dirty="0"/>
              <a:t>Фенол</a:t>
            </a:r>
            <a:r>
              <a:rPr lang="sr-Cyrl-RS" sz="2000" dirty="0"/>
              <a:t> д</a:t>
            </a:r>
            <a:r>
              <a:rPr lang="en-US" sz="2000" dirty="0" err="1"/>
              <a:t>енатуриш</a:t>
            </a:r>
            <a:r>
              <a:rPr lang="sr-Cyrl-RS" sz="2000" dirty="0"/>
              <a:t>е</a:t>
            </a:r>
            <a:r>
              <a:rPr lang="en-US" sz="2000" dirty="0"/>
              <a:t> </a:t>
            </a:r>
            <a:r>
              <a:rPr lang="en-US" sz="2000" dirty="0" err="1"/>
              <a:t>протеине</a:t>
            </a:r>
            <a:r>
              <a:rPr lang="en-US" sz="2000" dirty="0"/>
              <a:t> и </a:t>
            </a:r>
            <a:r>
              <a:rPr lang="en-US" sz="2000" dirty="0" err="1"/>
              <a:t>делује</a:t>
            </a:r>
            <a:r>
              <a:rPr lang="en-US" sz="2000" dirty="0"/>
              <a:t> </a:t>
            </a:r>
            <a:r>
              <a:rPr lang="en-US" sz="2000" dirty="0" err="1"/>
              <a:t>бактерицидно</a:t>
            </a:r>
            <a:r>
              <a:rPr lang="en-US" sz="2000" dirty="0"/>
              <a:t>. </a:t>
            </a:r>
            <a:r>
              <a:rPr lang="en-US" sz="2000" dirty="0" err="1"/>
              <a:t>Веома</a:t>
            </a:r>
            <a:r>
              <a:rPr lang="en-US" sz="2000" dirty="0"/>
              <a:t> </a:t>
            </a:r>
            <a:r>
              <a:rPr lang="en-US" sz="2000" dirty="0" err="1"/>
              <a:t>су</a:t>
            </a:r>
            <a:r>
              <a:rPr lang="en-US" sz="2000" dirty="0"/>
              <a:t> </a:t>
            </a:r>
            <a:r>
              <a:rPr lang="en-US" sz="2000" dirty="0" err="1"/>
              <a:t>токсични</a:t>
            </a:r>
            <a:r>
              <a:rPr lang="en-US" sz="2000" dirty="0"/>
              <a:t> </a:t>
            </a:r>
            <a:r>
              <a:rPr lang="en-US" sz="2000" dirty="0" err="1"/>
              <a:t>за</a:t>
            </a:r>
            <a:r>
              <a:rPr lang="en-US" sz="2000" dirty="0"/>
              <a:t> </a:t>
            </a:r>
            <a:r>
              <a:rPr lang="en-US" sz="2000" dirty="0" err="1"/>
              <a:t>кожу</a:t>
            </a:r>
            <a:r>
              <a:rPr lang="en-US" sz="2000" dirty="0"/>
              <a:t> и </a:t>
            </a:r>
            <a:r>
              <a:rPr lang="en-US" sz="2000" dirty="0" err="1"/>
              <a:t>ткива</a:t>
            </a:r>
            <a:r>
              <a:rPr lang="en-US" sz="2000" dirty="0"/>
              <a:t> и </a:t>
            </a:r>
            <a:r>
              <a:rPr lang="en-US" sz="2000" dirty="0" err="1"/>
              <a:t>не</a:t>
            </a:r>
            <a:r>
              <a:rPr lang="en-US" sz="2000" dirty="0"/>
              <a:t> </a:t>
            </a:r>
            <a:r>
              <a:rPr lang="en-US" sz="2000" dirty="0" err="1"/>
              <a:t>могу</a:t>
            </a:r>
            <a:r>
              <a:rPr lang="en-US" sz="2000" dirty="0"/>
              <a:t> </a:t>
            </a:r>
            <a:r>
              <a:rPr lang="en-US" sz="2000" dirty="0" err="1"/>
              <a:t>да</a:t>
            </a:r>
            <a:r>
              <a:rPr lang="en-US" sz="2000" dirty="0"/>
              <a:t> </a:t>
            </a:r>
            <a:r>
              <a:rPr lang="en-US" sz="2000" dirty="0" err="1"/>
              <a:t>се</a:t>
            </a:r>
            <a:r>
              <a:rPr lang="en-US" sz="2000" dirty="0"/>
              <a:t> </a:t>
            </a:r>
            <a:r>
              <a:rPr lang="en-US" sz="2000" dirty="0" err="1"/>
              <a:t>користе</a:t>
            </a:r>
            <a:r>
              <a:rPr lang="en-US" sz="2000" dirty="0"/>
              <a:t> </a:t>
            </a:r>
            <a:r>
              <a:rPr lang="en-US" sz="2000" dirty="0" err="1"/>
              <a:t>као</a:t>
            </a:r>
            <a:r>
              <a:rPr lang="en-US" sz="2000" dirty="0"/>
              <a:t> </a:t>
            </a:r>
            <a:r>
              <a:rPr lang="en-US" sz="2000" dirty="0" err="1"/>
              <a:t>антисептици</a:t>
            </a:r>
            <a:r>
              <a:rPr lang="sr-Cyrl-RS" sz="2000" dirty="0"/>
              <a:t>. К</a:t>
            </a:r>
            <a:r>
              <a:rPr lang="en-US" sz="2000" dirty="0" err="1"/>
              <a:t>ратко</a:t>
            </a:r>
            <a:r>
              <a:rPr lang="en-US" sz="2000" dirty="0"/>
              <a:t> </a:t>
            </a:r>
            <a:r>
              <a:rPr lang="en-US" sz="2000" dirty="0" err="1"/>
              <a:t>излагање</a:t>
            </a:r>
            <a:r>
              <a:rPr lang="en-US" sz="2000" dirty="0"/>
              <a:t> </a:t>
            </a:r>
            <a:r>
              <a:rPr lang="en-US" sz="2000" dirty="0" err="1"/>
              <a:t>фенолима</a:t>
            </a:r>
            <a:r>
              <a:rPr lang="en-US" sz="2000" dirty="0"/>
              <a:t> </a:t>
            </a:r>
            <a:r>
              <a:rPr lang="en-US" sz="2000" dirty="0" err="1"/>
              <a:t>може</a:t>
            </a:r>
            <a:r>
              <a:rPr lang="en-US" sz="2000" dirty="0"/>
              <a:t> </a:t>
            </a:r>
            <a:r>
              <a:rPr lang="en-US" sz="2000" dirty="0" err="1"/>
              <a:t>да</a:t>
            </a:r>
            <a:r>
              <a:rPr lang="en-US" sz="2000" dirty="0"/>
              <a:t> </a:t>
            </a:r>
            <a:r>
              <a:rPr lang="en-US" sz="2000" dirty="0" err="1"/>
              <a:t>се</a:t>
            </a:r>
            <a:r>
              <a:rPr lang="en-US" sz="2000" dirty="0"/>
              <a:t> </a:t>
            </a:r>
            <a:r>
              <a:rPr lang="en-US" sz="2000" dirty="0" err="1"/>
              <a:t>толерише</a:t>
            </a:r>
            <a:r>
              <a:rPr lang="sr-Cyrl-RS" sz="2000" dirty="0"/>
              <a:t>, па</a:t>
            </a:r>
            <a:r>
              <a:rPr lang="en-US" sz="2000" dirty="0"/>
              <a:t> </a:t>
            </a:r>
            <a:r>
              <a:rPr lang="en-US" sz="2000" dirty="0" err="1"/>
              <a:t>су</a:t>
            </a:r>
            <a:r>
              <a:rPr lang="en-US" sz="2000" dirty="0"/>
              <a:t> </a:t>
            </a:r>
            <a:r>
              <a:rPr lang="en-US" sz="2000" dirty="0" err="1"/>
              <a:t>активни</a:t>
            </a:r>
            <a:r>
              <a:rPr lang="en-US" sz="2000" dirty="0"/>
              <a:t> </a:t>
            </a:r>
            <a:r>
              <a:rPr lang="sr-Cyrl-RS" sz="2000" dirty="0"/>
              <a:t>феноли присутни </a:t>
            </a:r>
            <a:r>
              <a:rPr lang="en-US" sz="2000" dirty="0"/>
              <a:t>у </a:t>
            </a:r>
            <a:r>
              <a:rPr lang="en-US" sz="2000" dirty="0" err="1"/>
              <a:t>већини</a:t>
            </a:r>
            <a:r>
              <a:rPr lang="en-US" sz="2000" dirty="0"/>
              <a:t> </a:t>
            </a:r>
            <a:r>
              <a:rPr lang="en-US" sz="2000" dirty="0" err="1"/>
              <a:t>течности</a:t>
            </a:r>
            <a:r>
              <a:rPr lang="en-US" sz="2000" dirty="0"/>
              <a:t> </a:t>
            </a:r>
            <a:r>
              <a:rPr lang="en-US" sz="2000" dirty="0" err="1"/>
              <a:t>за</a:t>
            </a:r>
            <a:r>
              <a:rPr lang="en-US" sz="2000" dirty="0"/>
              <a:t> </a:t>
            </a:r>
            <a:r>
              <a:rPr lang="en-US" sz="2000" dirty="0" err="1"/>
              <a:t>испирање</a:t>
            </a:r>
            <a:r>
              <a:rPr lang="en-US" sz="2000" dirty="0"/>
              <a:t> </a:t>
            </a:r>
            <a:r>
              <a:rPr lang="en-US" sz="2000" dirty="0" err="1"/>
              <a:t>уста</a:t>
            </a:r>
            <a:r>
              <a:rPr lang="en-US" sz="2000" dirty="0"/>
              <a:t> и </a:t>
            </a:r>
            <a:r>
              <a:rPr lang="en-US" sz="2000" dirty="0" err="1"/>
              <a:t>грла</a:t>
            </a:r>
            <a:r>
              <a:rPr lang="en-US" sz="2000" dirty="0"/>
              <a:t>.   </a:t>
            </a:r>
          </a:p>
          <a:p>
            <a:endParaRPr lang="sr-Cyrl-RS" sz="2000" b="1" dirty="0"/>
          </a:p>
          <a:p>
            <a:r>
              <a:rPr lang="en-US" sz="2000" b="1" dirty="0" err="1"/>
              <a:t>Хлор</a:t>
            </a:r>
            <a:r>
              <a:rPr lang="en-US" sz="2000" b="1" dirty="0"/>
              <a:t> </a:t>
            </a:r>
            <a:r>
              <a:rPr lang="en-US" sz="2000" b="1" dirty="0" err="1"/>
              <a:t>хексидин</a:t>
            </a:r>
            <a:r>
              <a:rPr lang="en-US" sz="2000" dirty="0"/>
              <a:t> </a:t>
            </a:r>
            <a:r>
              <a:rPr lang="en-US" sz="2000" dirty="0" err="1"/>
              <a:t>мења</a:t>
            </a:r>
            <a:r>
              <a:rPr lang="en-US" sz="2000" dirty="0"/>
              <a:t> </a:t>
            </a:r>
            <a:r>
              <a:rPr lang="en-US" sz="2000" dirty="0" err="1"/>
              <a:t>пермеабилност</a:t>
            </a:r>
            <a:r>
              <a:rPr lang="en-US" sz="2000" dirty="0"/>
              <a:t> </a:t>
            </a:r>
            <a:r>
              <a:rPr lang="en-US" sz="2000" dirty="0" err="1"/>
              <a:t>мембране</a:t>
            </a:r>
            <a:r>
              <a:rPr lang="en-US" sz="2000" dirty="0"/>
              <a:t> и G+ и G- </a:t>
            </a:r>
            <a:r>
              <a:rPr lang="en-US" sz="2000" dirty="0" err="1"/>
              <a:t>бактерија</a:t>
            </a:r>
            <a:r>
              <a:rPr lang="sr-Cyrl-RS" sz="2000" dirty="0"/>
              <a:t> и </a:t>
            </a:r>
            <a:r>
              <a:rPr lang="en-US" sz="2000" dirty="0" err="1"/>
              <a:t>рутински</a:t>
            </a:r>
            <a:r>
              <a:rPr lang="en-US" sz="2000" dirty="0"/>
              <a:t> </a:t>
            </a:r>
            <a:r>
              <a:rPr lang="sr-Cyrl-RS" sz="2000" dirty="0"/>
              <a:t>се </a:t>
            </a:r>
            <a:r>
              <a:rPr lang="en-US" sz="2000" dirty="0" err="1"/>
              <a:t>користи</a:t>
            </a:r>
            <a:r>
              <a:rPr lang="en-US" sz="2000" dirty="0"/>
              <a:t> </a:t>
            </a:r>
            <a:r>
              <a:rPr lang="en-US" sz="2000" dirty="0" err="1"/>
              <a:t>као</a:t>
            </a:r>
            <a:r>
              <a:rPr lang="en-US" sz="2000" dirty="0"/>
              <a:t> </a:t>
            </a:r>
            <a:r>
              <a:rPr lang="en-US" sz="2000" dirty="0" err="1"/>
              <a:t>дезинфицијенс</a:t>
            </a:r>
            <a:r>
              <a:rPr lang="en-US" sz="2000" dirty="0"/>
              <a:t> </a:t>
            </a:r>
            <a:r>
              <a:rPr lang="en-US" sz="2000" dirty="0" err="1"/>
              <a:t>за</a:t>
            </a:r>
            <a:r>
              <a:rPr lang="en-US" sz="2000" dirty="0"/>
              <a:t> </a:t>
            </a:r>
            <a:r>
              <a:rPr lang="en-US" sz="2000" dirty="0" err="1"/>
              <a:t>руке</a:t>
            </a:r>
            <a:r>
              <a:rPr lang="en-US" sz="2000" dirty="0"/>
              <a:t> и </a:t>
            </a:r>
            <a:r>
              <a:rPr lang="en-US" sz="2000" dirty="0" err="1"/>
              <a:t>кожу</a:t>
            </a:r>
            <a:r>
              <a:rPr lang="en-US" sz="2000" dirty="0"/>
              <a:t>. </a:t>
            </a:r>
            <a:r>
              <a:rPr lang="en-US" sz="2000" dirty="0" err="1"/>
              <a:t>Везује</a:t>
            </a:r>
            <a:r>
              <a:rPr lang="en-US" sz="2000" dirty="0"/>
              <a:t> </a:t>
            </a:r>
            <a:r>
              <a:rPr lang="en-US" sz="2000" dirty="0" err="1"/>
              <a:t>се</a:t>
            </a:r>
            <a:r>
              <a:rPr lang="en-US" sz="2000" dirty="0"/>
              <a:t> </a:t>
            </a:r>
            <a:r>
              <a:rPr lang="en-US" sz="2000" dirty="0" err="1"/>
              <a:t>за</a:t>
            </a:r>
            <a:r>
              <a:rPr lang="en-US" sz="2000" dirty="0"/>
              <a:t> </a:t>
            </a:r>
            <a:r>
              <a:rPr lang="en-US" sz="2000" dirty="0" err="1"/>
              <a:t>кожу</a:t>
            </a:r>
            <a:r>
              <a:rPr lang="en-US" sz="2000" dirty="0"/>
              <a:t> и </a:t>
            </a:r>
            <a:r>
              <a:rPr lang="en-US" sz="2000" dirty="0" err="1"/>
              <a:t>даје</a:t>
            </a:r>
            <a:r>
              <a:rPr lang="en-US" sz="2000" dirty="0"/>
              <a:t> </a:t>
            </a:r>
            <a:r>
              <a:rPr lang="en-US" sz="2000" dirty="0" err="1"/>
              <a:t>перзистентни</a:t>
            </a:r>
            <a:r>
              <a:rPr lang="en-US" sz="2000" dirty="0"/>
              <a:t> </a:t>
            </a:r>
            <a:r>
              <a:rPr lang="en-US" sz="2000" dirty="0" err="1"/>
              <a:t>антибактеријски</a:t>
            </a:r>
            <a:r>
              <a:rPr lang="en-US" sz="2000" dirty="0"/>
              <a:t> </a:t>
            </a:r>
            <a:r>
              <a:rPr lang="en-US" sz="2000" dirty="0" err="1"/>
              <a:t>ефекат</a:t>
            </a:r>
            <a:r>
              <a:rPr lang="en-US" sz="2000" dirty="0"/>
              <a:t>.</a:t>
            </a:r>
            <a:r>
              <a:rPr lang="en-US" sz="2400" dirty="0"/>
              <a:t> </a:t>
            </a:r>
            <a:endParaRPr lang="sr-Cyrl-RS" sz="2400" dirty="0"/>
          </a:p>
          <a:p>
            <a:endParaRPr lang="sr-Cyrl-RS" sz="2400" dirty="0"/>
          </a:p>
          <a:p>
            <a:r>
              <a:rPr lang="sr-Cyrl-RS" sz="2400" dirty="0"/>
              <a:t>П</a:t>
            </a:r>
            <a:r>
              <a:rPr lang="en-US" sz="2000" dirty="0"/>
              <a:t>о </a:t>
            </a:r>
            <a:r>
              <a:rPr lang="en-US" sz="2000" dirty="0" err="1"/>
              <a:t>природи</a:t>
            </a:r>
            <a:r>
              <a:rPr lang="en-US" sz="2000" dirty="0"/>
              <a:t> </a:t>
            </a:r>
            <a:r>
              <a:rPr lang="en-US" sz="2000" dirty="0" err="1"/>
              <a:t>је</a:t>
            </a:r>
            <a:r>
              <a:rPr lang="en-US" sz="2000" dirty="0"/>
              <a:t> </a:t>
            </a:r>
            <a:r>
              <a:rPr lang="en-US" sz="2000" dirty="0" err="1"/>
              <a:t>катјон</a:t>
            </a:r>
            <a:r>
              <a:rPr lang="en-US" sz="2000" dirty="0"/>
              <a:t> </a:t>
            </a:r>
            <a:r>
              <a:rPr lang="en-US" sz="2000" dirty="0" err="1"/>
              <a:t>па</a:t>
            </a:r>
            <a:r>
              <a:rPr lang="en-US" sz="2000" dirty="0"/>
              <a:t> </a:t>
            </a:r>
            <a:r>
              <a:rPr lang="en-US" sz="2000" dirty="0" err="1"/>
              <a:t>га</a:t>
            </a:r>
            <a:r>
              <a:rPr lang="en-US" sz="2000" dirty="0"/>
              <a:t> </a:t>
            </a:r>
            <a:r>
              <a:rPr lang="en-US" sz="2000" dirty="0" err="1"/>
              <a:t>неутралишу</a:t>
            </a:r>
            <a:r>
              <a:rPr lang="en-US" sz="2000" dirty="0"/>
              <a:t> </a:t>
            </a:r>
            <a:r>
              <a:rPr lang="en-US" sz="2000" dirty="0" err="1"/>
              <a:t>сапуни</a:t>
            </a:r>
            <a:r>
              <a:rPr lang="en-US" sz="2000" dirty="0"/>
              <a:t> и </a:t>
            </a:r>
            <a:r>
              <a:rPr lang="en-US" sz="2000" dirty="0" err="1"/>
              <a:t>анјонски</a:t>
            </a:r>
            <a:r>
              <a:rPr lang="sr-Cyrl-RS" sz="2000" dirty="0"/>
              <a:t> </a:t>
            </a:r>
            <a:r>
              <a:rPr lang="en-US" sz="2000" dirty="0" err="1"/>
              <a:t>детерџенти</a:t>
            </a:r>
            <a:r>
              <a:rPr lang="en-US" sz="2000" dirty="0"/>
              <a:t>. </a:t>
            </a:r>
          </a:p>
          <a:p>
            <a:endParaRPr lang="en-US" sz="2400" dirty="0"/>
          </a:p>
          <a:p>
            <a:r>
              <a:rPr lang="en-US" sz="2400" dirty="0"/>
              <a:t> 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Cyrl-RS" sz="4400" b="1" dirty="0">
                <a:solidFill>
                  <a:schemeClr val="bg1"/>
                </a:solidFill>
                <a:latin typeface="Palatino Linotype" pitchFamily="18" charset="0"/>
                <a:ea typeface="+mj-ea"/>
                <a:cs typeface="+mj-cs"/>
              </a:rPr>
              <a:t>Стерилизација и дезинфекција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9512" y="966207"/>
            <a:ext cx="8784976" cy="9202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2400" b="1" dirty="0"/>
              <a:t>Дезинфекција</a:t>
            </a:r>
          </a:p>
          <a:p>
            <a:r>
              <a:rPr lang="en-US" sz="2400" dirty="0"/>
              <a:t> </a:t>
            </a:r>
          </a:p>
          <a:p>
            <a:r>
              <a:rPr lang="en-US" sz="2400" b="1" dirty="0" err="1">
                <a:solidFill>
                  <a:srgbClr val="C00000"/>
                </a:solidFill>
              </a:rPr>
              <a:t>Глутаралдехид</a:t>
            </a:r>
            <a:r>
              <a:rPr lang="en-US" sz="2400" b="1" dirty="0">
                <a:solidFill>
                  <a:srgbClr val="C00000"/>
                </a:solidFill>
              </a:rPr>
              <a:t> и </a:t>
            </a:r>
            <a:r>
              <a:rPr lang="en-US" sz="2400" b="1" dirty="0" err="1">
                <a:solidFill>
                  <a:srgbClr val="C00000"/>
                </a:solidFill>
              </a:rPr>
              <a:t>формалдехид</a:t>
            </a:r>
            <a:endParaRPr lang="en-US" sz="2400" dirty="0">
              <a:solidFill>
                <a:srgbClr val="C00000"/>
              </a:solidFill>
            </a:endParaRPr>
          </a:p>
          <a:p>
            <a:r>
              <a:rPr lang="sr-Cyrl-RS" sz="2000" dirty="0"/>
              <a:t>А</a:t>
            </a:r>
            <a:r>
              <a:rPr lang="en-US" sz="2000" dirty="0" err="1"/>
              <a:t>лкилирајући</a:t>
            </a:r>
            <a:r>
              <a:rPr lang="en-US" sz="2000" dirty="0"/>
              <a:t> </a:t>
            </a:r>
            <a:r>
              <a:rPr lang="en-US" sz="2000" dirty="0" err="1"/>
              <a:t>агенси</a:t>
            </a:r>
            <a:r>
              <a:rPr lang="en-US" sz="2000" dirty="0"/>
              <a:t> </a:t>
            </a:r>
            <a:r>
              <a:rPr lang="en-US" sz="2000" dirty="0" err="1"/>
              <a:t>који</a:t>
            </a:r>
            <a:r>
              <a:rPr lang="en-US" sz="2000" dirty="0"/>
              <a:t> </a:t>
            </a:r>
            <a:r>
              <a:rPr lang="en-US" sz="2000" dirty="0" err="1"/>
              <a:t>су</a:t>
            </a:r>
            <a:r>
              <a:rPr lang="en-US" sz="2000" dirty="0"/>
              <a:t> </a:t>
            </a:r>
            <a:r>
              <a:rPr lang="en-US" sz="2000" dirty="0" err="1"/>
              <a:t>летални</a:t>
            </a:r>
            <a:r>
              <a:rPr lang="en-US" sz="2000" dirty="0"/>
              <a:t> </a:t>
            </a:r>
            <a:r>
              <a:rPr lang="en-US" sz="2000" dirty="0" err="1"/>
              <a:t>за</a:t>
            </a:r>
            <a:r>
              <a:rPr lang="en-US" sz="2000" dirty="0"/>
              <a:t> </a:t>
            </a:r>
            <a:r>
              <a:rPr lang="en-US" sz="2000" dirty="0" err="1"/>
              <a:t>све</a:t>
            </a:r>
            <a:r>
              <a:rPr lang="en-US" sz="2000" dirty="0"/>
              <a:t> </a:t>
            </a:r>
            <a:r>
              <a:rPr lang="en-US" sz="2000" dirty="0" err="1"/>
              <a:t>медицински</a:t>
            </a:r>
            <a:r>
              <a:rPr lang="en-US" sz="2000" dirty="0"/>
              <a:t> </a:t>
            </a:r>
            <a:r>
              <a:rPr lang="en-US" sz="2000" dirty="0" err="1"/>
              <a:t>значајне</a:t>
            </a:r>
            <a:r>
              <a:rPr lang="en-US" sz="2000" dirty="0"/>
              <a:t> </a:t>
            </a:r>
            <a:r>
              <a:rPr lang="en-US" sz="2000" dirty="0" err="1"/>
              <a:t>микроорганизме</a:t>
            </a:r>
            <a:r>
              <a:rPr lang="en-US" sz="2000" dirty="0"/>
              <a:t>. </a:t>
            </a:r>
            <a:endParaRPr lang="sr-Cyrl-RS" sz="2000" dirty="0"/>
          </a:p>
          <a:p>
            <a:endParaRPr lang="sr-Cyrl-RS" sz="2000" b="1" dirty="0"/>
          </a:p>
          <a:p>
            <a:r>
              <a:rPr lang="en-US" sz="2000" b="1" dirty="0" err="1"/>
              <a:t>Формалдехид</a:t>
            </a:r>
            <a:r>
              <a:rPr lang="en-US" sz="2000" dirty="0"/>
              <a:t> </a:t>
            </a:r>
            <a:r>
              <a:rPr lang="en-US" sz="2000" dirty="0" err="1"/>
              <a:t>је</a:t>
            </a:r>
            <a:r>
              <a:rPr lang="en-US" sz="2000" dirty="0"/>
              <a:t> </a:t>
            </a:r>
            <a:r>
              <a:rPr lang="en-US" sz="2000" dirty="0" err="1"/>
              <a:t>гас</a:t>
            </a:r>
            <a:r>
              <a:rPr lang="en-US" sz="2000" dirty="0"/>
              <a:t> </a:t>
            </a:r>
            <a:r>
              <a:rPr lang="en-US" sz="2000" dirty="0" err="1"/>
              <a:t>који</a:t>
            </a:r>
            <a:r>
              <a:rPr lang="en-US" sz="2000" dirty="0"/>
              <a:t> </a:t>
            </a:r>
            <a:r>
              <a:rPr lang="en-US" sz="2000" dirty="0" err="1"/>
              <a:t>је</a:t>
            </a:r>
            <a:r>
              <a:rPr lang="en-US" sz="2000" dirty="0"/>
              <a:t> </a:t>
            </a:r>
            <a:r>
              <a:rPr lang="en-US" sz="2000" dirty="0" err="1"/>
              <a:t>иританс</a:t>
            </a:r>
            <a:r>
              <a:rPr lang="en-US" sz="2000" dirty="0"/>
              <a:t>, </a:t>
            </a:r>
            <a:r>
              <a:rPr lang="en-US" sz="2000" dirty="0" err="1"/>
              <a:t>алерген</a:t>
            </a:r>
            <a:r>
              <a:rPr lang="en-US" sz="2000" dirty="0"/>
              <a:t> и </a:t>
            </a:r>
            <a:r>
              <a:rPr lang="en-US" sz="2000" dirty="0" err="1"/>
              <a:t>веома</a:t>
            </a:r>
            <a:r>
              <a:rPr lang="en-US" sz="2000" dirty="0"/>
              <a:t> </a:t>
            </a:r>
            <a:r>
              <a:rPr lang="en-US" sz="2000" dirty="0" err="1"/>
              <a:t>је</a:t>
            </a:r>
            <a:r>
              <a:rPr lang="en-US" sz="2000" dirty="0"/>
              <a:t> </a:t>
            </a:r>
            <a:r>
              <a:rPr lang="en-US" sz="2000" dirty="0" err="1"/>
              <a:t>непријатан</a:t>
            </a:r>
            <a:r>
              <a:rPr lang="en-US" sz="2000" dirty="0"/>
              <a:t> </a:t>
            </a:r>
            <a:r>
              <a:rPr lang="en-US" sz="2000" dirty="0" err="1"/>
              <a:t>што</a:t>
            </a:r>
            <a:r>
              <a:rPr lang="en-US" sz="2000" dirty="0"/>
              <a:t> </a:t>
            </a:r>
            <a:r>
              <a:rPr lang="en-US" sz="2000" dirty="0" err="1"/>
              <a:t>ограничава</a:t>
            </a:r>
            <a:r>
              <a:rPr lang="en-US" sz="2000" dirty="0"/>
              <a:t> </a:t>
            </a:r>
            <a:r>
              <a:rPr lang="en-US" sz="2000" dirty="0" err="1"/>
              <a:t>његово</a:t>
            </a:r>
            <a:r>
              <a:rPr lang="en-US" sz="2000" dirty="0"/>
              <a:t> </a:t>
            </a:r>
            <a:r>
              <a:rPr lang="en-US" sz="2000" dirty="0" err="1"/>
              <a:t>коришћење</a:t>
            </a:r>
            <a:r>
              <a:rPr lang="en-US" sz="2000" dirty="0"/>
              <a:t> у </a:t>
            </a:r>
            <a:r>
              <a:rPr lang="en-US" sz="2000" dirty="0" err="1"/>
              <a:t>форми</a:t>
            </a:r>
            <a:r>
              <a:rPr lang="en-US" sz="2000" dirty="0"/>
              <a:t> </a:t>
            </a:r>
            <a:r>
              <a:rPr lang="en-US" sz="2000" dirty="0" err="1"/>
              <a:t>раствора</a:t>
            </a:r>
            <a:r>
              <a:rPr lang="en-US" sz="2000" dirty="0"/>
              <a:t> </a:t>
            </a:r>
            <a:r>
              <a:rPr lang="en-US" sz="2000" dirty="0" err="1"/>
              <a:t>или</a:t>
            </a:r>
            <a:r>
              <a:rPr lang="en-US" sz="2000" dirty="0"/>
              <a:t> </a:t>
            </a:r>
            <a:r>
              <a:rPr lang="en-US" sz="2000" dirty="0" err="1"/>
              <a:t>гаса</a:t>
            </a:r>
            <a:r>
              <a:rPr lang="en-US" sz="2000" dirty="0"/>
              <a:t>. </a:t>
            </a:r>
            <a:endParaRPr lang="sr-Cyrl-RS" sz="2000" dirty="0"/>
          </a:p>
          <a:p>
            <a:endParaRPr lang="sr-Cyrl-RS" sz="2000" b="1" dirty="0"/>
          </a:p>
          <a:p>
            <a:r>
              <a:rPr lang="en-US" sz="2000" b="1" dirty="0" err="1"/>
              <a:t>Глутаралдехид</a:t>
            </a:r>
            <a:r>
              <a:rPr lang="en-US" sz="2000" dirty="0"/>
              <a:t> </a:t>
            </a:r>
            <a:r>
              <a:rPr lang="en-US" sz="2000" dirty="0" err="1"/>
              <a:t>је</a:t>
            </a:r>
            <a:r>
              <a:rPr lang="en-US" sz="2000" dirty="0"/>
              <a:t> </a:t>
            </a:r>
            <a:r>
              <a:rPr lang="en-US" sz="2000" dirty="0" err="1"/>
              <a:t>дезинфицијенс</a:t>
            </a:r>
            <a:r>
              <a:rPr lang="en-US" sz="2000" dirty="0"/>
              <a:t> </a:t>
            </a:r>
            <a:r>
              <a:rPr lang="en-US" sz="2000" dirty="0" err="1"/>
              <a:t>високог</a:t>
            </a:r>
            <a:r>
              <a:rPr lang="en-US" sz="2000" dirty="0"/>
              <a:t> </a:t>
            </a:r>
            <a:r>
              <a:rPr lang="en-US" sz="2000" dirty="0" err="1"/>
              <a:t>ни</a:t>
            </a:r>
            <a:r>
              <a:rPr lang="sr-Cyrl-RS" sz="2000" dirty="0"/>
              <a:t>в</a:t>
            </a:r>
            <a:r>
              <a:rPr lang="en-US" sz="2000" dirty="0" err="1"/>
              <a:t>оа</a:t>
            </a:r>
            <a:r>
              <a:rPr lang="en-US" sz="2000" dirty="0"/>
              <a:t> </a:t>
            </a:r>
            <a:r>
              <a:rPr lang="en-US" sz="2000" dirty="0" err="1"/>
              <a:t>за</a:t>
            </a:r>
            <a:r>
              <a:rPr lang="en-US" sz="2000" dirty="0"/>
              <a:t> </a:t>
            </a:r>
            <a:r>
              <a:rPr lang="en-US" sz="2000" dirty="0" err="1"/>
              <a:t>апарате</a:t>
            </a:r>
            <a:r>
              <a:rPr lang="en-US" sz="2000" dirty="0"/>
              <a:t> </a:t>
            </a:r>
            <a:r>
              <a:rPr lang="en-US" sz="2000" dirty="0" err="1"/>
              <a:t>који</a:t>
            </a:r>
            <a:r>
              <a:rPr lang="en-US" sz="2000" dirty="0"/>
              <a:t> </a:t>
            </a:r>
            <a:r>
              <a:rPr lang="en-US" sz="2000" dirty="0" err="1"/>
              <a:t>не</a:t>
            </a:r>
            <a:r>
              <a:rPr lang="en-US" sz="2000" dirty="0"/>
              <a:t> </a:t>
            </a:r>
            <a:r>
              <a:rPr lang="en-US" sz="2000" dirty="0" err="1"/>
              <a:t>могу</a:t>
            </a:r>
            <a:r>
              <a:rPr lang="en-US" sz="2000" dirty="0"/>
              <a:t> </a:t>
            </a:r>
            <a:r>
              <a:rPr lang="en-US" sz="2000" dirty="0" err="1"/>
              <a:t>да</a:t>
            </a:r>
            <a:r>
              <a:rPr lang="en-US" sz="2000" dirty="0"/>
              <a:t> </a:t>
            </a:r>
            <a:r>
              <a:rPr lang="en-US" sz="2000" dirty="0" err="1"/>
              <a:t>се</a:t>
            </a:r>
            <a:r>
              <a:rPr lang="en-US" sz="2000" dirty="0"/>
              <a:t> </a:t>
            </a:r>
            <a:r>
              <a:rPr lang="en-US" sz="2000" dirty="0" err="1"/>
              <a:t>излажу</a:t>
            </a:r>
            <a:r>
              <a:rPr lang="en-US" sz="2000" dirty="0"/>
              <a:t> </a:t>
            </a:r>
            <a:r>
              <a:rPr lang="en-US" sz="2000" dirty="0" err="1"/>
              <a:t>високим</a:t>
            </a:r>
            <a:r>
              <a:rPr lang="en-US" sz="2000" dirty="0"/>
              <a:t> </a:t>
            </a:r>
            <a:r>
              <a:rPr lang="en-US" sz="2000" dirty="0" err="1"/>
              <a:t>температурама</a:t>
            </a:r>
            <a:r>
              <a:rPr lang="en-US" sz="2000" dirty="0"/>
              <a:t> (</a:t>
            </a:r>
            <a:r>
              <a:rPr lang="en-US" sz="2000" dirty="0" err="1"/>
              <a:t>сочива</a:t>
            </a:r>
            <a:r>
              <a:rPr lang="en-US" sz="2000" dirty="0"/>
              <a:t>, </a:t>
            </a:r>
            <a:r>
              <a:rPr lang="en-US" sz="2000" dirty="0" err="1"/>
              <a:t>опрема</a:t>
            </a:r>
            <a:r>
              <a:rPr lang="en-US" sz="2000" dirty="0"/>
              <a:t> </a:t>
            </a:r>
            <a:r>
              <a:rPr lang="en-US" sz="2000" dirty="0" err="1"/>
              <a:t>за</a:t>
            </a:r>
            <a:r>
              <a:rPr lang="en-US" sz="2000" dirty="0"/>
              <a:t> </a:t>
            </a:r>
            <a:r>
              <a:rPr lang="en-US" sz="2000" dirty="0" err="1"/>
              <a:t>апарате</a:t>
            </a:r>
            <a:r>
              <a:rPr lang="en-US" sz="2000" dirty="0"/>
              <a:t> </a:t>
            </a:r>
            <a:r>
              <a:rPr lang="en-US" sz="2000" dirty="0" err="1"/>
              <a:t>за</a:t>
            </a:r>
            <a:r>
              <a:rPr lang="en-US" sz="2000" dirty="0"/>
              <a:t> </a:t>
            </a:r>
            <a:r>
              <a:rPr lang="en-US" sz="2000" dirty="0" err="1"/>
              <a:t>респирацију</a:t>
            </a:r>
            <a:r>
              <a:rPr lang="en-US" sz="2000" dirty="0"/>
              <a:t>). </a:t>
            </a:r>
            <a:r>
              <a:rPr lang="en-US" sz="2000" dirty="0" err="1"/>
              <a:t>Гасови</a:t>
            </a:r>
            <a:r>
              <a:rPr lang="en-US" sz="2000" dirty="0"/>
              <a:t> </a:t>
            </a:r>
            <a:r>
              <a:rPr lang="en-US" sz="2000" dirty="0" err="1"/>
              <a:t>формалдехида</a:t>
            </a:r>
            <a:r>
              <a:rPr lang="en-US" sz="2000" dirty="0"/>
              <a:t> </a:t>
            </a:r>
            <a:r>
              <a:rPr lang="en-US" sz="2000" dirty="0" err="1"/>
              <a:t>су</a:t>
            </a:r>
            <a:r>
              <a:rPr lang="en-US" sz="2000" dirty="0"/>
              <a:t> </a:t>
            </a:r>
            <a:r>
              <a:rPr lang="en-US" sz="2000" dirty="0" err="1"/>
              <a:t>веома</a:t>
            </a:r>
            <a:r>
              <a:rPr lang="en-US" sz="2000" dirty="0"/>
              <a:t> </a:t>
            </a:r>
            <a:r>
              <a:rPr lang="en-US" sz="2000" dirty="0" err="1"/>
              <a:t>ефикасни</a:t>
            </a:r>
            <a:r>
              <a:rPr lang="en-US" sz="2000" dirty="0"/>
              <a:t> у </a:t>
            </a:r>
            <a:r>
              <a:rPr lang="en-US" sz="2000" dirty="0" err="1"/>
              <a:t>деконтаминацији</a:t>
            </a:r>
            <a:r>
              <a:rPr lang="en-US" sz="2000" dirty="0"/>
              <a:t> </a:t>
            </a:r>
            <a:r>
              <a:rPr lang="en-US" sz="2000" dirty="0" err="1"/>
              <a:t>околине</a:t>
            </a:r>
            <a:r>
              <a:rPr lang="en-US" sz="2000" dirty="0"/>
              <a:t> у </a:t>
            </a:r>
            <a:r>
              <a:rPr lang="en-US" sz="2000" dirty="0" err="1"/>
              <a:t>условима</a:t>
            </a:r>
            <a:r>
              <a:rPr lang="en-US" sz="2000" dirty="0"/>
              <a:t> </a:t>
            </a:r>
            <a:r>
              <a:rPr lang="en-US" sz="2000" dirty="0" err="1"/>
              <a:t>високе</a:t>
            </a:r>
            <a:r>
              <a:rPr lang="en-US" sz="2000" dirty="0"/>
              <a:t> </a:t>
            </a:r>
            <a:r>
              <a:rPr lang="en-US" sz="2000" dirty="0" err="1"/>
              <a:t>влажности</a:t>
            </a:r>
            <a:r>
              <a:rPr lang="en-US" sz="2000" dirty="0"/>
              <a:t> </a:t>
            </a:r>
            <a:r>
              <a:rPr lang="en-US" sz="2000" dirty="0" err="1"/>
              <a:t>тако</a:t>
            </a:r>
            <a:r>
              <a:rPr lang="en-US" sz="2000" dirty="0"/>
              <a:t> </a:t>
            </a:r>
            <a:r>
              <a:rPr lang="en-US" sz="2000" dirty="0" err="1"/>
              <a:t>да</a:t>
            </a:r>
            <a:r>
              <a:rPr lang="en-US" sz="2000" dirty="0"/>
              <a:t> </a:t>
            </a:r>
            <a:r>
              <a:rPr lang="en-US" sz="2000" dirty="0" err="1"/>
              <a:t>се</a:t>
            </a:r>
            <a:r>
              <a:rPr lang="en-US" sz="2000" dirty="0"/>
              <a:t> </a:t>
            </a:r>
            <a:r>
              <a:rPr lang="en-US" sz="2000" dirty="0" err="1"/>
              <a:t>понекад</a:t>
            </a:r>
            <a:r>
              <a:rPr lang="en-US" sz="2000" dirty="0"/>
              <a:t> </a:t>
            </a:r>
            <a:r>
              <a:rPr lang="en-US" sz="2000" dirty="0" err="1"/>
              <a:t>користе</a:t>
            </a:r>
            <a:r>
              <a:rPr lang="en-US" sz="2000" dirty="0"/>
              <a:t> </a:t>
            </a:r>
            <a:r>
              <a:rPr lang="en-US" sz="2000" dirty="0" err="1"/>
              <a:t>за</a:t>
            </a:r>
            <a:r>
              <a:rPr lang="en-US" sz="2000" dirty="0"/>
              <a:t> </a:t>
            </a:r>
            <a:r>
              <a:rPr lang="en-US" sz="2000" dirty="0" err="1"/>
              <a:t>деконтаминацију</a:t>
            </a:r>
            <a:r>
              <a:rPr lang="en-US" sz="2000" dirty="0"/>
              <a:t> </a:t>
            </a:r>
            <a:r>
              <a:rPr lang="en-US" sz="2000" dirty="0" err="1"/>
              <a:t>лабораторијских</a:t>
            </a:r>
            <a:r>
              <a:rPr lang="en-US" sz="2000" dirty="0"/>
              <a:t> </a:t>
            </a:r>
            <a:r>
              <a:rPr lang="en-US" sz="2000" dirty="0" err="1"/>
              <a:t>соба</a:t>
            </a:r>
            <a:r>
              <a:rPr lang="en-US" sz="2000" dirty="0"/>
              <a:t> </a:t>
            </a:r>
            <a:r>
              <a:rPr lang="en-US" sz="2000" dirty="0" err="1"/>
              <a:t>које</a:t>
            </a:r>
            <a:r>
              <a:rPr lang="en-US" sz="2000" dirty="0"/>
              <a:t> </a:t>
            </a:r>
            <a:r>
              <a:rPr lang="en-US" sz="2000" dirty="0" err="1"/>
              <a:t>су</a:t>
            </a:r>
            <a:r>
              <a:rPr lang="en-US" sz="2000" dirty="0"/>
              <a:t> </a:t>
            </a:r>
            <a:r>
              <a:rPr lang="en-US" sz="2000" dirty="0" err="1"/>
              <a:t>биле</a:t>
            </a:r>
            <a:r>
              <a:rPr lang="en-US" sz="2000" dirty="0"/>
              <a:t> </a:t>
            </a:r>
            <a:r>
              <a:rPr lang="en-US" sz="2000" dirty="0" err="1"/>
              <a:t>акцидентално</a:t>
            </a:r>
            <a:r>
              <a:rPr lang="en-US" sz="2000" dirty="0"/>
              <a:t> и </a:t>
            </a:r>
            <a:r>
              <a:rPr lang="en-US" sz="2000" dirty="0" err="1"/>
              <a:t>екстензивно</a:t>
            </a:r>
            <a:r>
              <a:rPr lang="en-US" sz="2000" dirty="0"/>
              <a:t> </a:t>
            </a:r>
            <a:r>
              <a:rPr lang="en-US" sz="2000" dirty="0" err="1"/>
              <a:t>контаминиране</a:t>
            </a:r>
            <a:r>
              <a:rPr lang="en-US" sz="2000" dirty="0"/>
              <a:t> </a:t>
            </a:r>
            <a:r>
              <a:rPr lang="en-US" sz="2000" dirty="0" err="1"/>
              <a:t>бактеријама</a:t>
            </a:r>
            <a:r>
              <a:rPr lang="en-US" sz="2000" dirty="0"/>
              <a:t>.</a:t>
            </a:r>
          </a:p>
          <a:p>
            <a:endParaRPr lang="sr-Cyrl-RS" sz="2000" dirty="0"/>
          </a:p>
          <a:p>
            <a:endParaRPr lang="sr-Cyrl-RS" sz="2000" dirty="0"/>
          </a:p>
          <a:p>
            <a:pPr lvl="0"/>
            <a:endParaRPr lang="sr-Cyrl-RS" sz="2000" b="1" dirty="0"/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2000" dirty="0">
              <a:solidFill>
                <a:srgbClr val="C00000"/>
              </a:solidFill>
            </a:endParaRPr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2000" b="1" dirty="0">
              <a:solidFill>
                <a:srgbClr val="C00000"/>
              </a:solidFill>
            </a:endParaRPr>
          </a:p>
          <a:p>
            <a:endParaRPr lang="sr-Cyrl-RS" sz="2000" dirty="0">
              <a:latin typeface="Palatino Linotype" pitchFamily="18" charset="0"/>
            </a:endParaRPr>
          </a:p>
          <a:p>
            <a:endParaRPr lang="en-US" sz="2000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rgbClr val="DA000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Cyrl-R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alatino Linotype" pitchFamily="18" charset="0"/>
                <a:ea typeface="+mj-ea"/>
                <a:cs typeface="+mj-cs"/>
              </a:rPr>
              <a:t>Структура бактерија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23528" y="1196752"/>
          <a:ext cx="8568951" cy="5538216"/>
        </p:xfrm>
        <a:graphic>
          <a:graphicData uri="http://schemas.openxmlformats.org/drawingml/2006/table">
            <a:tbl>
              <a:tblPr/>
              <a:tblGrid>
                <a:gridCol w="21905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435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469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69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09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4665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ТАБЕЛА 1</a:t>
                      </a:r>
                      <a:endParaRPr lang="en-US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Компоненте бактеријске ћелије</a:t>
                      </a:r>
                      <a:endParaRPr lang="en-US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6650">
                <a:tc gridSpan="5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US" sz="1600" b="1" dirty="0">
                          <a:solidFill>
                            <a:srgbClr val="17365D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	                               </a:t>
                      </a:r>
                      <a:r>
                        <a:rPr lang="sr-Cyrl-RS" sz="1600" b="1" dirty="0">
                          <a:solidFill>
                            <a:srgbClr val="17365D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                                                                   </a:t>
                      </a:r>
                      <a:r>
                        <a:rPr lang="en-US" sz="1600" b="1" dirty="0">
                          <a:solidFill>
                            <a:srgbClr val="FF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ТИП ЋЕЛИЈСКОГ ЗИДА</a:t>
                      </a:r>
                      <a:r>
                        <a:rPr lang="en-US" sz="1600" b="1" dirty="0">
                          <a:solidFill>
                            <a:srgbClr val="17365D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	</a:t>
                      </a:r>
                      <a:endParaRPr lang="en-US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665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17365D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СТРУКТУРА </a:t>
                      </a:r>
                      <a:endParaRPr lang="en-US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17365D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САСТАВ </a:t>
                      </a:r>
                      <a:endParaRPr lang="en-US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FF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GRAM-</a:t>
                      </a:r>
                      <a:endParaRPr lang="en-US" sz="1600">
                        <a:solidFill>
                          <a:srgbClr val="FF00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FF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GRAM+</a:t>
                      </a:r>
                      <a:endParaRPr lang="en-US" sz="1600">
                        <a:solidFill>
                          <a:srgbClr val="FF00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БЕЗ </a:t>
                      </a:r>
                      <a:endParaRPr lang="en-US" sz="1600" dirty="0">
                        <a:solidFill>
                          <a:srgbClr val="FF00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6650">
                <a:tc gridSpan="5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Омотач</a:t>
                      </a:r>
                      <a:r>
                        <a:rPr lang="en-US" sz="1600" b="1" dirty="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endParaRPr lang="en-US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0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Капсула</a:t>
                      </a:r>
                      <a:r>
                        <a:rPr lang="en-US" sz="1400" dirty="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endParaRPr lang="en-US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Полисахараид или полипептид</a:t>
                      </a:r>
                      <a:endParaRPr lang="en-US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+ или-</a:t>
                      </a:r>
                      <a:endParaRPr lang="en-US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+ или-</a:t>
                      </a:r>
                      <a:endParaRPr lang="en-US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  <a:endParaRPr lang="en-US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60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Зид</a:t>
                      </a:r>
                      <a:r>
                        <a:rPr lang="en-US" sz="1400" dirty="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endParaRPr lang="en-US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solidFill>
                          <a:srgbClr val="222222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+</a:t>
                      </a:r>
                      <a:endParaRPr lang="en-US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+</a:t>
                      </a:r>
                      <a:endParaRPr lang="en-US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  <a:endParaRPr lang="en-US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60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  Спољашња мембрана</a:t>
                      </a:r>
                      <a:endParaRPr lang="en-US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Протеини, фосфолипиди, ЛПС</a:t>
                      </a:r>
                      <a:endParaRPr lang="en-US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+</a:t>
                      </a:r>
                      <a:endParaRPr lang="en-US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400" dirty="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  <a:endParaRPr lang="en-US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  <a:endParaRPr lang="en-US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60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  Слој пептидогликана</a:t>
                      </a:r>
                      <a:endParaRPr lang="en-US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Пептидогликан (+теихоинска к. Gram+)</a:t>
                      </a:r>
                      <a:endParaRPr lang="en-US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+</a:t>
                      </a:r>
                      <a:endParaRPr lang="en-US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++</a:t>
                      </a:r>
                      <a:endParaRPr lang="en-US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  <a:endParaRPr lang="en-US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60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  Периплазма</a:t>
                      </a:r>
                      <a:endParaRPr lang="en-US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Протеини</a:t>
                      </a:r>
                      <a:r>
                        <a:rPr lang="en-US" sz="1400" dirty="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и </a:t>
                      </a:r>
                      <a:r>
                        <a:rPr lang="en-US" sz="1400" dirty="0" err="1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олигосхаради</a:t>
                      </a:r>
                      <a:r>
                        <a:rPr lang="en-US" sz="1400" dirty="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растворени</a:t>
                      </a:r>
                      <a:endParaRPr lang="en-US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+</a:t>
                      </a:r>
                      <a:endParaRPr lang="en-US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  <a:endParaRPr lang="en-US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  <a:endParaRPr lang="en-US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60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  Ћелијска мембрана</a:t>
                      </a:r>
                      <a:endParaRPr lang="en-US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Протеини</a:t>
                      </a:r>
                      <a:r>
                        <a:rPr lang="en-US" sz="1400" dirty="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фосфолипиди</a:t>
                      </a:r>
                      <a:endParaRPr lang="en-US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+</a:t>
                      </a:r>
                      <a:endParaRPr lang="en-US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+</a:t>
                      </a:r>
                      <a:endParaRPr lang="en-US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+</a:t>
                      </a:r>
                      <a:endParaRPr lang="en-US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6097">
                <a:tc gridSpan="5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Додаци</a:t>
                      </a:r>
                      <a:r>
                        <a:rPr lang="en-US" sz="1400" b="1" dirty="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endParaRPr lang="en-US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60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Пили (фимбрије)</a:t>
                      </a:r>
                      <a:endParaRPr lang="en-US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Протеин</a:t>
                      </a:r>
                      <a:r>
                        <a:rPr lang="en-US" sz="1400" dirty="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пилин</a:t>
                      </a:r>
                      <a:endParaRPr lang="en-US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+ или-</a:t>
                      </a:r>
                      <a:endParaRPr lang="en-US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+ или-</a:t>
                      </a:r>
                      <a:endParaRPr lang="en-US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  <a:endParaRPr lang="en-US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60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Флагеле </a:t>
                      </a:r>
                      <a:endParaRPr lang="en-US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Протеини</a:t>
                      </a:r>
                      <a:r>
                        <a:rPr lang="en-US" sz="1400" dirty="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(</a:t>
                      </a:r>
                      <a:r>
                        <a:rPr lang="en-US" sz="1400" dirty="0" err="1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флагелин</a:t>
                      </a:r>
                      <a:r>
                        <a:rPr lang="en-US" sz="1400" dirty="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и </a:t>
                      </a:r>
                      <a:r>
                        <a:rPr lang="en-US" sz="1400" dirty="0" err="1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други</a:t>
                      </a:r>
                      <a:r>
                        <a:rPr lang="en-US" sz="1400" dirty="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)</a:t>
                      </a:r>
                      <a:endParaRPr lang="en-US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+ или-</a:t>
                      </a:r>
                      <a:endParaRPr lang="en-US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+ или-</a:t>
                      </a:r>
                      <a:endParaRPr lang="en-US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  <a:endParaRPr lang="en-US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6097">
                <a:tc gridSpan="5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Језгро</a:t>
                      </a:r>
                      <a:r>
                        <a:rPr lang="en-US" sz="1400" b="1" dirty="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(</a:t>
                      </a:r>
                      <a:r>
                        <a:rPr lang="en-US" sz="1400" b="1" dirty="0" err="1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кор</a:t>
                      </a:r>
                      <a:r>
                        <a:rPr lang="en-US" sz="1400" b="1" dirty="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)</a:t>
                      </a:r>
                      <a:endParaRPr lang="en-US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60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Цитосол </a:t>
                      </a:r>
                      <a:endParaRPr lang="en-US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Полирибозоми, протеини, гликоген</a:t>
                      </a:r>
                      <a:endParaRPr lang="en-US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+</a:t>
                      </a:r>
                      <a:endParaRPr lang="en-US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+</a:t>
                      </a:r>
                      <a:endParaRPr lang="en-US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+</a:t>
                      </a:r>
                      <a:endParaRPr lang="en-US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260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Нуклеоид </a:t>
                      </a:r>
                      <a:endParaRPr lang="en-US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DNA </a:t>
                      </a:r>
                      <a:r>
                        <a:rPr lang="en-US" sz="1400" dirty="0" err="1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удружена</a:t>
                      </a:r>
                      <a:r>
                        <a:rPr lang="en-US" sz="1400" dirty="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са</a:t>
                      </a:r>
                      <a:r>
                        <a:rPr lang="en-US" sz="1400" dirty="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RNA и </a:t>
                      </a:r>
                      <a:r>
                        <a:rPr lang="en-US" sz="1400" dirty="0" err="1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протеинима</a:t>
                      </a:r>
                      <a:endParaRPr lang="en-US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+</a:t>
                      </a:r>
                      <a:endParaRPr lang="en-US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+</a:t>
                      </a:r>
                      <a:endParaRPr lang="en-US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+</a:t>
                      </a:r>
                      <a:endParaRPr lang="en-US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260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Плазмиди </a:t>
                      </a:r>
                      <a:endParaRPr lang="en-US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DNA</a:t>
                      </a:r>
                      <a:endParaRPr lang="en-US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+ или-</a:t>
                      </a:r>
                      <a:endParaRPr lang="en-US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+ или-</a:t>
                      </a:r>
                      <a:endParaRPr lang="en-US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+ или-</a:t>
                      </a:r>
                      <a:endParaRPr lang="en-US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26097">
                <a:tc gridSpan="5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Ендоспоре</a:t>
                      </a:r>
                      <a:r>
                        <a:rPr lang="en-US" sz="1400" b="1" dirty="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endParaRPr lang="en-US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90438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Све</a:t>
                      </a:r>
                      <a:r>
                        <a:rPr lang="en-US" sz="1400" dirty="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компоненте</a:t>
                      </a:r>
                      <a:r>
                        <a:rPr lang="en-US" sz="1400" dirty="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ћелије</a:t>
                      </a:r>
                      <a:r>
                        <a:rPr lang="en-US" sz="1400" dirty="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плус</a:t>
                      </a:r>
                      <a:r>
                        <a:rPr lang="en-US" sz="1400" dirty="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дипиколинат</a:t>
                      </a:r>
                      <a:r>
                        <a:rPr lang="en-US" sz="1400" dirty="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и </a:t>
                      </a:r>
                      <a:r>
                        <a:rPr lang="en-US" sz="1400" dirty="0" err="1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специјалне</a:t>
                      </a:r>
                      <a:r>
                        <a:rPr lang="en-US" sz="1400" dirty="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компоненте</a:t>
                      </a:r>
                      <a:r>
                        <a:rPr lang="en-US" sz="1400" dirty="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ендоспоре</a:t>
                      </a:r>
                      <a:endParaRPr lang="en-US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rgbClr val="222222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  <a:endParaRPr lang="en-US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+ </a:t>
                      </a:r>
                      <a:r>
                        <a:rPr lang="en-US" sz="1400" dirty="0" err="1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или</a:t>
                      </a:r>
                      <a:r>
                        <a:rPr lang="en-US" sz="1400" dirty="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  <a:endParaRPr lang="en-US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22222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  <a:endParaRPr lang="en-US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645" marR="64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rgbClr val="DA000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Cyrl-R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alatino Linotype" pitchFamily="18" charset="0"/>
                <a:ea typeface="+mj-ea"/>
                <a:cs typeface="+mj-cs"/>
              </a:rPr>
              <a:t>Структура бактерија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3240360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sr-Cyrl-RS" sz="5100" b="1" dirty="0">
                <a:latin typeface="Palatino Linotype" pitchFamily="18" charset="0"/>
              </a:rPr>
              <a:t>Капсула</a:t>
            </a:r>
            <a:r>
              <a:rPr lang="sr-Cyrl-RS" b="1" dirty="0">
                <a:latin typeface="Palatino Linotype" pitchFamily="18" charset="0"/>
              </a:rPr>
              <a:t> </a:t>
            </a:r>
          </a:p>
          <a:p>
            <a:pPr algn="ctr">
              <a:buNone/>
            </a:pPr>
            <a:r>
              <a:rPr lang="sr-Cyrl-RS" dirty="0">
                <a:latin typeface="Palatino Linotype" pitchFamily="18" charset="0"/>
              </a:rPr>
              <a:t>Хидрофилни омотач бактерија (није обавезан део бактерије)</a:t>
            </a:r>
          </a:p>
          <a:p>
            <a:pPr>
              <a:buNone/>
            </a:pPr>
            <a:endParaRPr lang="sr-Cyrl-RS" dirty="0">
              <a:latin typeface="Palatino Linotype" pitchFamily="18" charset="0"/>
            </a:endParaRPr>
          </a:p>
          <a:p>
            <a:pPr>
              <a:buNone/>
            </a:pPr>
            <a:r>
              <a:rPr lang="ru-RU" dirty="0">
                <a:latin typeface="Palatino Linotype" pitchFamily="18" charset="0"/>
              </a:rPr>
              <a:t>Структура: полисахариди; у само неколико бактерија је полипептид </a:t>
            </a:r>
            <a:endParaRPr lang="sr-Cyrl-RS" dirty="0">
              <a:latin typeface="Palatino Linotype" pitchFamily="18" charset="0"/>
            </a:endParaRPr>
          </a:p>
          <a:p>
            <a:pPr>
              <a:buNone/>
            </a:pPr>
            <a:r>
              <a:rPr lang="sr-Cyrl-RS" dirty="0">
                <a:latin typeface="Palatino Linotype" pitchFamily="18" charset="0"/>
              </a:rPr>
              <a:t>Функција: штити бактеријску ћелију од имунског система домаћина</a:t>
            </a:r>
          </a:p>
          <a:p>
            <a:pPr>
              <a:buNone/>
            </a:pPr>
            <a:r>
              <a:rPr lang="sr-Cyrl-RS" dirty="0">
                <a:latin typeface="Palatino Linotype" pitchFamily="18" charset="0"/>
              </a:rPr>
              <a:t>Визуализује се специјалним бојењем</a:t>
            </a:r>
          </a:p>
        </p:txBody>
      </p:sp>
      <p:pic>
        <p:nvPicPr>
          <p:cNvPr id="6" name="Picture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4005064"/>
            <a:ext cx="3240360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2" descr="http://www.rci.rutgers.edu/~microlab/CLASSINFO/IMAGESCI/BACTERIAL%20CAPSULES%20ADJUST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4005064"/>
            <a:ext cx="2746276" cy="26364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-27384"/>
            <a:ext cx="9144000" cy="828000"/>
          </a:xfrm>
          <a:prstGeom prst="rect">
            <a:avLst/>
          </a:prstGeom>
          <a:solidFill>
            <a:srgbClr val="DA000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Cyrl-R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alatino Linotype" pitchFamily="18" charset="0"/>
                <a:ea typeface="+mj-ea"/>
                <a:cs typeface="+mj-cs"/>
              </a:rPr>
              <a:t>Структура бактерија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2088232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sr-Cyrl-RS" sz="3300" b="1" dirty="0">
                <a:latin typeface="Palatino Linotype" pitchFamily="18" charset="0"/>
              </a:rPr>
              <a:t>Ћелијски зид </a:t>
            </a:r>
          </a:p>
          <a:p>
            <a:pPr>
              <a:buNone/>
            </a:pPr>
            <a:r>
              <a:rPr lang="ru-RU" sz="2000" dirty="0">
                <a:latin typeface="Palatino Linotype" pitchFamily="18" charset="0"/>
              </a:rPr>
              <a:t>Штити бактеријске ћелије од механичког оштећења и од пуцања ћелија услед притиска (бактерија је хипертонична у односу на окружење), од хемијских и физичких агенаса.</a:t>
            </a:r>
          </a:p>
          <a:p>
            <a:pPr>
              <a:buNone/>
            </a:pPr>
            <a:r>
              <a:rPr lang="ru-RU" sz="2000" dirty="0">
                <a:latin typeface="Palatino Linotype" pitchFamily="18" charset="0"/>
              </a:rPr>
              <a:t>Даје облик бактеријама.</a:t>
            </a:r>
          </a:p>
          <a:p>
            <a:pPr>
              <a:buNone/>
            </a:pPr>
            <a:r>
              <a:rPr lang="ru-RU" sz="2000" dirty="0">
                <a:latin typeface="Palatino Linotype" pitchFamily="18" charset="0"/>
              </a:rPr>
              <a:t>На основу бојења по </a:t>
            </a:r>
            <a:r>
              <a:rPr lang="ru-RU" sz="2000" i="1" dirty="0">
                <a:latin typeface="Palatino Linotype" pitchFamily="18" charset="0"/>
              </a:rPr>
              <a:t>Gram</a:t>
            </a:r>
            <a:r>
              <a:rPr lang="ru-RU" sz="2000" dirty="0">
                <a:latin typeface="Palatino Linotype" pitchFamily="18" charset="0"/>
              </a:rPr>
              <a:t>-у разликују се два основна типа структуре ћелијског зида и бактерије се деле у две групе </a:t>
            </a:r>
            <a:r>
              <a:rPr lang="ru-RU" sz="2000" i="1" dirty="0">
                <a:latin typeface="Palatino Linotype" pitchFamily="18" charset="0"/>
              </a:rPr>
              <a:t>Gram</a:t>
            </a:r>
            <a:r>
              <a:rPr lang="ru-RU" sz="2000" dirty="0">
                <a:latin typeface="Palatino Linotype" pitchFamily="18" charset="0"/>
              </a:rPr>
              <a:t>+ и </a:t>
            </a:r>
            <a:r>
              <a:rPr lang="ru-RU" sz="2000" i="1" dirty="0">
                <a:latin typeface="Palatino Linotype" pitchFamily="18" charset="0"/>
              </a:rPr>
              <a:t>Gram</a:t>
            </a:r>
            <a:r>
              <a:rPr lang="ru-RU" sz="2000" dirty="0">
                <a:latin typeface="Palatino Linotype" pitchFamily="18" charset="0"/>
              </a:rPr>
              <a:t>-. </a:t>
            </a: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006408"/>
            <a:ext cx="7508751" cy="3851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">
      <a:majorFont>
        <a:latin typeface="Palatino Linotype"/>
        <a:ea typeface=""/>
        <a:cs typeface=""/>
      </a:majorFont>
      <a:minorFont>
        <a:latin typeface="Palatino Linotyp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3394</TotalTime>
  <Words>3750</Words>
  <Application>Microsoft Office PowerPoint</Application>
  <PresentationFormat>On-screen Show (4:3)</PresentationFormat>
  <Paragraphs>902</Paragraphs>
  <Slides>65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70" baseType="lpstr">
      <vt:lpstr>Arial</vt:lpstr>
      <vt:lpstr>Calibri</vt:lpstr>
      <vt:lpstr>Palatino Linotype</vt:lpstr>
      <vt:lpstr>Wingdings</vt:lpstr>
      <vt:lpstr>Office Theme</vt:lpstr>
      <vt:lpstr>Модул 2</vt:lpstr>
      <vt:lpstr>Наставна јединица 6 </vt:lpstr>
      <vt:lpstr>Биологија бактеријских ћелија</vt:lpstr>
      <vt:lpstr>Структура бактерија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Модул 2</dc:title>
  <dc:creator>Jelena</dc:creator>
  <cp:lastModifiedBy>ivanjovanovic77@gmail.com</cp:lastModifiedBy>
  <cp:revision>95</cp:revision>
  <dcterms:created xsi:type="dcterms:W3CDTF">2015-08-31T15:14:47Z</dcterms:created>
  <dcterms:modified xsi:type="dcterms:W3CDTF">2023-08-27T12:01:51Z</dcterms:modified>
</cp:coreProperties>
</file>